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74" r:id="rId13"/>
    <p:sldId id="271" r:id="rId14"/>
    <p:sldId id="273" r:id="rId15"/>
    <p:sldId id="282" r:id="rId16"/>
    <p:sldId id="283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06FAA43-4701-468E-B358-CBF661555015}" type="datetimeFigureOut">
              <a:rPr lang="ru-RU" smtClean="0"/>
              <a:pPr/>
              <a:t>10.06.2010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8686211-B65C-475B-9D78-739CBC105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22&amp;text=%D0%BA%D0%BD%D1%8F%D0%B7%D1%8C%20%D1%81%D0%B2%D1%8F%D1%82%D0%BE%D1%81%D0%BB%D0%B0%D0%B2&amp;spsite=fake-000-3584447.ru&amp;img_url=www.rv.ru/photos/676.22/f09.jpg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p=8&amp;text=%D0%BA%D0%BD%D1%8F%D0%B7%D1%8C%20%D1%81%D0%B2%D1%8F%D1%82%D0%BE%D1%81%D0%BB%D0%B0%D0%B2&amp;spsite=baza.farpost.ru&amp;img_url=static.baza.farpost.ru/bulletins_images/3/6/0/3602351.jpg&amp;rpt=simage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zzle.ru/spec/bogi-16.shtml" TargetMode="External"/><Relationship Id="rId2" Type="http://schemas.openxmlformats.org/officeDocument/2006/relationships/hyperlink" Target="http://www.dazzle.ru/spec/drg.s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ru.wikipedia.org/wiki/%D0%A4%D0%B0%D0%B9%D0%BB:Coat_of_Arms_of_Rostov_(Yaroslavl_oblast).pn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hyperlink" Target="http://ru.wikipedia.org/wiki/%D0%A4%D0%B0%D0%B9%D0%BB:Rostov-vel.jp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%D0%AF%D1%80%D0%BE%D1%81-SOC-1sbor_%D0%A0%D0%BE%D1%81%D1%82%D0%BE%D0%B2.jpg" TargetMode="External"/><Relationship Id="rId3" Type="http://schemas.openxmlformats.org/officeDocument/2006/relationships/hyperlink" Target="http://ru.wikipedia.org/wiki/%D0%A0%D0%BE%D1%81%D1%82%D0%BE%D0%B2" TargetMode="External"/><Relationship Id="rId7" Type="http://schemas.openxmlformats.org/officeDocument/2006/relationships/image" Target="../media/image18.jpeg"/><Relationship Id="rId2" Type="http://schemas.openxmlformats.org/officeDocument/2006/relationships/hyperlink" Target="http://ru.wikipedia.org/wiki/%D0%A1%D0%BF%D0%B0%D1%81%D0%BE-%D0%AF%D0%BA%D0%BE%D0%B2%D0%BB%D0%B5%D0%B2%D1%81%D0%BA%D0%B8%D0%B9_%D0%BC%D0%BE%D0%BD%D0%B0%D1%81%D1%82%D1%8B%D1%80%D1%8C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A4%D0%B0%D0%B9%D0%BB:Spaso-Jakovlevskij_-1.JPG" TargetMode="External"/><Relationship Id="rId5" Type="http://schemas.openxmlformats.org/officeDocument/2006/relationships/hyperlink" Target="http://ru.wikipedia.org/wiki/1858_%D0%B3%D0%BE%D0%B4" TargetMode="External"/><Relationship Id="rId4" Type="http://schemas.openxmlformats.org/officeDocument/2006/relationships/hyperlink" Target="http://ru.wikipedia.org/wiki/%D0%AF%D1%80%D0%BE%D1%81%D0%BB%D0%B0%D0%B2%D1%81%D0%BA%D0%B0%D1%8F_%D0%B3%D1%83%D0%B1%D0%B5%D1%80%D0%BD%D0%B8%D1%8F" TargetMode="External"/><Relationship Id="rId9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VII_%D0%B2%D0%B5%D0%BA" TargetMode="External"/><Relationship Id="rId3" Type="http://schemas.openxmlformats.org/officeDocument/2006/relationships/hyperlink" Target="http://ru.wikipedia.org/wiki/862_%D0%B3%D0%BE%D0%B4" TargetMode="External"/><Relationship Id="rId7" Type="http://schemas.openxmlformats.org/officeDocument/2006/relationships/hyperlink" Target="http://ru.wikipedia.org/wiki/%D0%A1%D0%B0%D1%80%D1%81%D0%BA%D0%BE%D0%B5_%D0%B3%D0%BE%D1%80%D0%BE%D0%B4%D0%B8%D1%89%D0%B5" TargetMode="External"/><Relationship Id="rId2" Type="http://schemas.openxmlformats.org/officeDocument/2006/relationships/hyperlink" Target="http://ru.wikipedia.org/wiki/%D0%9F%D0%BE%D0%B2%D0%B5%D1%81%D1%82%D1%8C_%D0%B2%D1%80%D0%B5%D0%BC%D0%B5%D0%BD%D0%BD%D1%8B%D1%85_%D0%BB%D0%B5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1%80%D1%85%D0%B5%D0%BE%D0%BB%D0%BE%D0%B3%D0%B8%D1%8F" TargetMode="External"/><Relationship Id="rId11" Type="http://schemas.openxmlformats.org/officeDocument/2006/relationships/hyperlink" Target="http://ru.wikipedia.org/wiki/%D0%9C%D0%B0%D1%80%D0%B8%D0%B9%D1%86%D1%8B" TargetMode="External"/><Relationship Id="rId5" Type="http://schemas.openxmlformats.org/officeDocument/2006/relationships/hyperlink" Target="http://ru.wikipedia.org/wiki/%D0%9E%D0%BB%D0%B5%D0%B3" TargetMode="External"/><Relationship Id="rId10" Type="http://schemas.openxmlformats.org/officeDocument/2006/relationships/hyperlink" Target="http://ru.wikipedia.org/wiki/%D0%98%D1%81%D1%82%D0%BE%D1%80%D0%B8%D1%8F_%D0%BE_%D0%9A%D0%B0%D0%B7%D0%B0%D0%BD%D1%81%D0%BA%D0%BE%D0%BC_%D1%86%D0%B0%D1%80%D1%81%D1%82%D0%B2%D0%B5" TargetMode="External"/><Relationship Id="rId4" Type="http://schemas.openxmlformats.org/officeDocument/2006/relationships/hyperlink" Target="http://ru.wikipedia.org/wiki/%D0%9C%D0%B5%D1%80%D1%8F" TargetMode="External"/><Relationship Id="rId9" Type="http://schemas.openxmlformats.org/officeDocument/2006/relationships/hyperlink" Target="http://ru.wikipedia.org/wiki/%D0%A0%D0%BE%D1%81%D1%82%D0%BE%D0%B2_%D0%92%D0%B5%D0%BB%D0%B8%D0%BA%D0%B8%D0%B9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E%D1%81%D1%82%D0%BE%D0%B2_%D0%92%D0%B5%D0%BB%D0%B8%D0%BA%D0%B8%D0%B9" TargetMode="External"/><Relationship Id="rId2" Type="http://schemas.openxmlformats.org/officeDocument/2006/relationships/hyperlink" Target="http://ru.wikipedia.org/wiki/%D0%92%D0%B5%D0%BB%D0%B5%D1%81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hyperlink" Target="http://ru.wikipedia.org/wiki/%D0%A4%D0%B0%D0%B9%D0%BB:Rostov_kremlin1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hyperlink" Target="http://ru.wikipedia.org/wiki/XVIII_%D0%B2%D0%B5%D0%BA" TargetMode="External"/><Relationship Id="rId2" Type="http://schemas.openxmlformats.org/officeDocument/2006/relationships/hyperlink" Target="http://ru.wikipedia.org/wiki/%D0%A4%D0%B0%D0%B9%D0%BB:Rostov_kreml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0%D1%80%D1%85%D0%B8%D0%B5%D0%BF%D0%B8%D1%81%D0%BA%D0%BE%D0%BF" TargetMode="External"/><Relationship Id="rId5" Type="http://schemas.openxmlformats.org/officeDocument/2006/relationships/hyperlink" Target="http://ru.wikipedia.org/wiki/XIV_%D0%B2%D0%B5%D0%BA" TargetMode="External"/><Relationship Id="rId4" Type="http://schemas.openxmlformats.org/officeDocument/2006/relationships/hyperlink" Target="http://ru.wikipedia.org/wiki/%D0%98%D0%B5%D1%80%D0%B0%D1%80%D1%8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p=0&amp;ed=1&amp;text=%D0%BA%D0%BD%D1%8F%D0%B7%D1%8C%20%D0%9E%D0%BB%D0%B5%D0%B3%20%D0%B2%D0%B5%D1%89%D0%B8%D0%B9&amp;spsite=fake-002-9990174.ru&amp;img_url=www.biografija.ru/pictures/d_879_aa.jpg&amp;rpt=simage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p=7&amp;ed=1&amp;text=%D0%BA%D0%BD%D1%8F%D0%B7%D1%8C%20%D0%9E%D0%BB%D0%B5%D0%B3%20%D0%B2%D0%B5%D1%89%D0%B8%D0%B9&amp;spsite=fake-003-1179324.ru&amp;img_url=www.rustrana.ru/articles/446/IMGL1.jpg&amp;rpt=sima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p=10&amp;ed=1&amp;text=%D0%BA%D0%BD%D1%8F%D0%B7%D1%8C%20%D0%9E%D0%BB%D0%B5%D0%B3%20%D0%B2%D0%B5%D1%89%D0%B8%D0%B9&amp;spsite=tmbfans.ucoz.ru&amp;img_url=anenerbe-org.narod.ru/Oleg.jpg&amp;rpt=simage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p=14&amp;ed=1&amp;text=%D0%BA%D0%BD%D1%8F%D0%B7%D1%8C%20%D0%9E%D0%BB%D0%B5%D0%B3%20%D0%B2%D0%B5%D1%89%D0%B8%D0%B9&amp;spsite=foto.mail.ru&amp;img_url=content.foto.mail.ru/mail/avdey57/460/i-492.jpg&amp;rpt=simag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0&amp;ed=1&amp;text=%D0%BA%D0%BD%D1%8F%D0%B3%D0%B8%D0%BD%D1%8F%20%D0%BE%D0%BB%D1%8C%D0%B3%D0%B0&amp;spsite=fake-015-1285353.ru&amp;img_url=amkob113.narod.ru/egrva/olga-g.gif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p=33&amp;ed=1&amp;text=%D0%BA%D0%BD%D1%8F%D0%B3%D0%B8%D0%BD%D1%8F%20%D0%BE%D0%BB%D1%8C%D0%B3%D0%B0&amp;spsite=fake-028-5291764.ru&amp;img_url=i.i.ua/photo/images/pic/0/6/3042060_41643963.jpg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p=15&amp;ed=1&amp;text=%D0%BA%D0%BD%D1%8F%D0%B3%D0%B8%D0%BD%D1%8F%20%D0%BE%D0%BB%D1%8C%D0%B3%D0%B0%20%D1%84%D0%BE%D1%82%D0%BE&amp;spsite=fake-008-201820.ru&amp;img_url=upload.wikimedia.org/wikipedia/ru/4/41/Olga4.jpg&amp;rpt=simage&amp;nl=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p=38&amp;ed=1&amp;text=%D0%BA%D0%BD%D1%8F%D0%B3%D0%B8%D0%BD%D1%8F%20%D0%BE%D0%BB%D1%8C%D0%B3%D0%B0&amp;spsite=fake-020-1195207.ru&amp;img_url=www.journals.ru/attach/372/37104/626571.jpg&amp;rpt=simag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Страницы истории России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2-А класс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Презентация к проекту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по окружающему миру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2009-2010 учебный год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Князь Святослав</a:t>
            </a:r>
            <a:endParaRPr lang="ru-RU" dirty="0"/>
          </a:p>
        </p:txBody>
      </p:sp>
      <p:pic>
        <p:nvPicPr>
          <p:cNvPr id="7" name="Содержимое 6" descr="http://im5-tub.yandex.net/i?id=19282116&amp;tov=5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714488"/>
            <a:ext cx="350046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7-tub.yandex.net/i?id=100690827&amp;tov=7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57620" y="1785926"/>
            <a:ext cx="4143404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Великий Новгород-</a:t>
            </a:r>
            <a:br>
              <a:rPr lang="ru-RU" dirty="0" smtClean="0"/>
            </a:br>
            <a:r>
              <a:rPr lang="ru-RU" dirty="0" smtClean="0"/>
              <a:t>отец городов русских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www.russia-today.ru/2006/no_20/picts/novgorod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766765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ЭМБЛЕМА (ГЕРБ) РУСИ (РОССИИ)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/>
              <a:t>Описание эмблемы (герба)</a:t>
            </a:r>
          </a:p>
          <a:p>
            <a:r>
              <a:rPr lang="ru-RU" dirty="0"/>
              <a:t>Эмблема (герб) представляет собой круглый червленый (красный) щит. В центре щита, в обрамлении солнечного круга с золотыми лучами, фигура богини </a:t>
            </a:r>
            <a:r>
              <a:rPr lang="ru-RU" dirty="0" err="1"/>
              <a:t>Макоши</a:t>
            </a:r>
            <a:r>
              <a:rPr lang="ru-RU" dirty="0"/>
              <a:t> в </a:t>
            </a:r>
            <a:r>
              <a:rPr lang="ru-RU" dirty="0" err="1"/>
              <a:t>лазуревом</a:t>
            </a:r>
            <a:r>
              <a:rPr lang="ru-RU" dirty="0"/>
              <a:t> поле. В правой руке богини золотой рог изобилия, в левой руке серебряное веретено.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Щит </a:t>
            </a:r>
            <a:r>
              <a:rPr lang="ru-RU" dirty="0"/>
              <a:t>наложен на два перекрещенных серебряных меча.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Щит </a:t>
            </a:r>
            <a:r>
              <a:rPr lang="ru-RU" dirty="0"/>
              <a:t>и мечи наложены на сложный орнамент, пересеченный золотой волнистой линией в </a:t>
            </a:r>
            <a:r>
              <a:rPr lang="ru-RU" dirty="0" err="1"/>
              <a:t>лазуревом</a:t>
            </a:r>
            <a:r>
              <a:rPr lang="ru-RU" dirty="0"/>
              <a:t> поле. В верхней части орнамента золотые дубовые ветви и </a:t>
            </a:r>
            <a:r>
              <a:rPr lang="ru-RU" dirty="0" err="1"/>
              <a:t>шестилепестковая</a:t>
            </a:r>
            <a:r>
              <a:rPr lang="ru-RU" dirty="0"/>
              <a:t> розетка, помещенные в зеленом поле. В нижней части золотые хлебные колосья и процветший ромб в зеленом поле.</a:t>
            </a:r>
          </a:p>
          <a:p>
            <a:endParaRPr lang="ru-RU" dirty="0"/>
          </a:p>
        </p:txBody>
      </p:sp>
      <p:pic>
        <p:nvPicPr>
          <p:cNvPr id="5" name="Содержимое 4" descr="Герб Руси Великой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500174"/>
            <a:ext cx="34411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Великий Новгород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Господин Великий Новгород — это и есть Русь, причем Русь Древняя, Русь Изначальная. И если Киев — мать городов русских, то Новгород — отец городов русских. Не было тогда ни русских, ни украинцев, ни белорусов. И язык был един. Именно из этих мест происходят такие основополагающие слова, как “Русь”, “руссы”, “русские”. Именно в эти заповедные места был призван скандинавский князь </a:t>
            </a:r>
            <a:r>
              <a:rPr lang="ru-RU" dirty="0" err="1"/>
              <a:t>Рюрик</a:t>
            </a:r>
            <a:r>
              <a:rPr lang="ru-RU" dirty="0"/>
              <a:t> с дружиной в 862 году. Впрочем, в исландской саге эта история о приглашении рассказывается по-другому, а главное, правдоподобнее. Бездетный Гостомысл пригласил в Новгород не просто варягов, а троих племянников: его сестра была замужем за варягом. Совсем другое дело. И именно эта дата считается началом всех начал для нашей страны. Отсюда пошла правящая династия великих князей Рюриковичей, которые потом княжили и царили во всех древнерусских городах и землях более 700 лет, вплоть до 1598 года, когда умер последний из них — бездетный царь Федор Иванович, сын Ивана Грозного. </a:t>
            </a:r>
          </a:p>
          <a:p>
            <a:r>
              <a:rPr lang="ru-RU" b="1" cap="all" dirty="0"/>
              <a:t>В 2009 году</a:t>
            </a:r>
            <a:r>
              <a:rPr lang="ru-RU" dirty="0"/>
              <a:t> один из старейших русских городов Великий Новгород будет торжественно отмечать свой 1150-летний </a:t>
            </a:r>
            <a:r>
              <a:rPr lang="ru-RU" dirty="0" smtClean="0"/>
              <a:t>юбилей</a:t>
            </a:r>
          </a:p>
          <a:p>
            <a:r>
              <a:rPr lang="ru-RU" dirty="0" smtClean="0"/>
              <a:t> </a:t>
            </a:r>
            <a:r>
              <a:rPr lang="ru-RU" dirty="0"/>
              <a:t>И действительно, значение его велико. Не только потому, что Новгород по первому летописному упоминанию старше Киева, Москвы, Казани, Петербурга, Красноярска, Владивостока и многих других российских городов.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Ярославль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Ярославль</a:t>
            </a:r>
          </a:p>
          <a:p>
            <a:r>
              <a:rPr lang="ru-RU" dirty="0"/>
              <a:t>В драгоценном ожерелье </a:t>
            </a:r>
            <a:r>
              <a:rPr lang="ru-RU" u="sng" dirty="0">
                <a:hlinkClick r:id="rId2"/>
              </a:rPr>
              <a:t>древнерусских городов</a:t>
            </a:r>
            <a:r>
              <a:rPr lang="ru-RU" dirty="0"/>
              <a:t>, опоясавших Москву, Ярославль сияет особенно ярким, немеркнущим светом. Неповторимый облик этого города во многом определяют дошедшие до наших дней прекрасные памятники прошлого.</a:t>
            </a:r>
          </a:p>
          <a:p>
            <a:r>
              <a:rPr lang="ru-RU" dirty="0"/>
              <a:t>Сегодня улицы, площади и набережные Ярославля - это своеобразный музей, «экспонаты» которого - великолепные архитектурные сооружения - поставлены планировкой XVIII в. в необычайно выигрышное положение. Они оживляют прекрасные видовые перспективы берегов Волги и </a:t>
            </a:r>
            <a:r>
              <a:rPr lang="ru-RU" dirty="0" err="1"/>
              <a:t>Которосли</a:t>
            </a:r>
            <a:r>
              <a:rPr lang="ru-RU" dirty="0"/>
              <a:t>, создавая непрерывную цепь зрительно связанных между собой ансамблей. Даже беглое знакомство с городскими достопримечательностями оставляет неизгладимое впечатление. Под темными сводами крепостных ворот, у стен изукрашенных храмов теряется чувство времени, явственно ощущается дыхание древней, но вечно живой почти тысячелетней истории Ярославля.</a:t>
            </a:r>
          </a:p>
          <a:p>
            <a:r>
              <a:rPr lang="ru-RU" dirty="0"/>
              <a:t>Над городом проносились войны, пылали пожары, неоднократно менялся облик его улиц и площадей. Но из поколения в поколение оставалось неизменным значение Ярославля как одной из величайших сокровищниц древнерусского искусства.</a:t>
            </a:r>
          </a:p>
          <a:p>
            <a:r>
              <a:rPr lang="ru-RU" dirty="0"/>
              <a:t>Художественные памятники Ярославля вплоть до ХVI в. были самобытной порослью искусства Ростова Великого и Москвы.</a:t>
            </a:r>
          </a:p>
          <a:p>
            <a:r>
              <a:rPr lang="ru-RU" dirty="0"/>
              <a:t>Восемь веков христианство не могло победить Ярославль (название от русск. «</a:t>
            </a:r>
            <a:r>
              <a:rPr lang="ru-RU" u="sng" dirty="0">
                <a:hlinkClick r:id="rId3"/>
              </a:rPr>
              <a:t>Ярило</a:t>
            </a:r>
            <a:r>
              <a:rPr lang="ru-RU" dirty="0"/>
              <a:t>» «славить»). И только в ХVII в. представители третьего сословия, посадские люди, выступают как заказчики и строители огромных каменных христианских храмов и палат.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Ярославль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C:\Users\ира\Pictures\825183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7858179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а\Pictures\19-1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6450" y="1657350"/>
            <a:ext cx="4991100" cy="35433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Ярославль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7472386" cy="5357850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Ярославль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Легенды называют это селище «Медвежьим углом»</a:t>
            </a:r>
            <a:r>
              <a:rPr lang="ru-RU" dirty="0"/>
              <a:t>.</a:t>
            </a:r>
          </a:p>
          <a:p>
            <a:r>
              <a:rPr lang="ru-RU" dirty="0"/>
              <a:t>Его жители занимались земледелием, охотой и рыболовством, участвовали в торговле со Скандинавией, Волжской Болгарией, странами Ближнего Востока. Вокруг, в радиусе 10-12 км, существовало еще несколько таких же селищ, обитатели которых оставили грандиозные некрополи.</a:t>
            </a:r>
          </a:p>
          <a:p>
            <a:r>
              <a:rPr lang="ru-RU" dirty="0"/>
              <a:t>Местоположение города было очень выигрышным в военном отношении. Он контролировал устье </a:t>
            </a:r>
            <a:r>
              <a:rPr lang="ru-RU" dirty="0" err="1"/>
              <a:t>Которосли</a:t>
            </a:r>
            <a:r>
              <a:rPr lang="ru-RU" dirty="0"/>
              <a:t>, соединявшей с Волгой один из крупнейших городов того времени - Ростов Великий.</a:t>
            </a:r>
          </a:p>
          <a:p>
            <a:r>
              <a:rPr lang="ru-RU" b="1" dirty="0"/>
              <a:t>[?]</a:t>
            </a:r>
            <a:r>
              <a:rPr lang="ru-RU" dirty="0"/>
              <a:t> </a:t>
            </a:r>
            <a:r>
              <a:rPr lang="ru-RU" b="1" dirty="0"/>
              <a:t>В начале XI в. христианские бесы ростовского князя Ярослава Мудрого (ставшего позднее великим князем киевским) взяли штурмом славянский город и сожгли главное языческое святилище</a:t>
            </a:r>
            <a:r>
              <a:rPr lang="ru-RU" dirty="0"/>
              <a:t>.</a:t>
            </a:r>
          </a:p>
          <a:p>
            <a:r>
              <a:rPr lang="ru-RU" b="1" dirty="0"/>
              <a:t>[?]</a:t>
            </a:r>
            <a:r>
              <a:rPr lang="ru-RU" dirty="0"/>
              <a:t> По преданию, сам князь тяжелым боевым топором зарубил священного медведя и приказал срубить на неприступном мысу над Волгой небольшую деревянную крепость, названную по его имени Ярославлем.</a:t>
            </a:r>
          </a:p>
          <a:p>
            <a:r>
              <a:rPr lang="ru-RU" dirty="0"/>
              <a:t>Об этих событиях напоминает известный с XVII в. герб города, изображающий медведя с трезубцем, позже замененным секирой.</a:t>
            </a:r>
          </a:p>
          <a:p>
            <a:r>
              <a:rPr lang="ru-RU" dirty="0"/>
              <a:t>Основанный как оплот княжеской власти в этой части Поволжья, Ярославль, однако, еще долгие годы хранил традиции родных языческих времен.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Ростов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Герб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Флаг </a:t>
            </a:r>
            <a:endParaRPr lang="ru-RU" dirty="0"/>
          </a:p>
        </p:txBody>
      </p:sp>
      <p:pic>
        <p:nvPicPr>
          <p:cNvPr id="5" name="Содержимое 4" descr="Герб">
            <a:hlinkClick r:id="rId2" tooltip="Герб"/>
          </p:cNvPr>
          <p:cNvPicPr>
            <a:picLocks noGrp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500034" y="1571612"/>
            <a:ext cx="335758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http://upload.wikimedia.org/wikipedia/ru/thumb/f/f5/Rostov-vel.jpg/180px-Rostov-vel.jpg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14810" y="1571612"/>
            <a:ext cx="3643337" cy="409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Ростов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643050"/>
            <a:ext cx="4071966" cy="639762"/>
          </a:xfrm>
        </p:spPr>
        <p:txBody>
          <a:bodyPr>
            <a:noAutofit/>
          </a:bodyPr>
          <a:lstStyle/>
          <a:p>
            <a:endParaRPr lang="ru-RU" sz="2400" u="sng" dirty="0" smtClean="0">
              <a:hlinkClick r:id="rId2" tooltip="Спасо-Яковлевский монастырь"/>
            </a:endParaRPr>
          </a:p>
          <a:p>
            <a:r>
              <a:rPr lang="ru-RU" sz="2400" u="sng" dirty="0" err="1" smtClean="0">
                <a:solidFill>
                  <a:srgbClr val="FF0000"/>
                </a:solidFill>
                <a:hlinkClick r:id="rId2" tooltip="Спасо-Яковлевский монастырь"/>
              </a:rPr>
              <a:t>Спасо-Яковлевский</a:t>
            </a:r>
            <a:r>
              <a:rPr lang="ru-RU" sz="2400" u="sng" dirty="0" smtClean="0">
                <a:solidFill>
                  <a:srgbClr val="FF0000"/>
                </a:solidFill>
                <a:hlinkClick r:id="rId2" tooltip="Спасо-Яковлевский монастырь"/>
              </a:rPr>
              <a:t> </a:t>
            </a:r>
            <a:r>
              <a:rPr lang="ru-RU" sz="2400" u="sng" dirty="0">
                <a:solidFill>
                  <a:srgbClr val="FF0000"/>
                </a:solidFill>
                <a:hlinkClick r:id="rId2" tooltip="Спасо-Яковлевский монастырь"/>
              </a:rPr>
              <a:t>монастырь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00562" y="5572140"/>
            <a:ext cx="3198686" cy="75246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>
                <a:hlinkClick r:id="rId3" tooltip="Ростов"/>
              </a:rPr>
              <a:t>Ростов</a:t>
            </a:r>
            <a:r>
              <a:rPr lang="ru-RU" dirty="0"/>
              <a:t> и его окрестности, из «Атласа </a:t>
            </a:r>
            <a:r>
              <a:rPr lang="ru-RU" u="sng" dirty="0">
                <a:hlinkClick r:id="rId4" tooltip="Ярославская губерния"/>
              </a:rPr>
              <a:t>Ярославской губернии</a:t>
            </a:r>
            <a:r>
              <a:rPr lang="ru-RU" dirty="0"/>
              <a:t>» </a:t>
            </a:r>
            <a:r>
              <a:rPr lang="ru-RU" u="sng" dirty="0">
                <a:hlinkClick r:id="rId5" tooltip="1858 год"/>
              </a:rPr>
              <a:t>1858 </a:t>
            </a:r>
            <a:r>
              <a:rPr lang="ru-RU" u="sng" dirty="0" smtClean="0">
                <a:hlinkClick r:id="rId5" tooltip="1858 год"/>
              </a:rPr>
              <a:t>года</a:t>
            </a:r>
            <a:endParaRPr lang="ru-RU" dirty="0"/>
          </a:p>
        </p:txBody>
      </p:sp>
      <p:pic>
        <p:nvPicPr>
          <p:cNvPr id="7" name="Содержимое 6" descr="http://upload.wikimedia.org/wikipedia/commons/thumb/e/ea/Spaso-Jakovlevskij_-1.JPG/240px-Spaso-Jakovlevskij_-1.JPG">
            <a:hlinkClick r:id="rId6"/>
          </p:cNvPr>
          <p:cNvPicPr>
            <a:picLocks noGrp="1"/>
          </p:cNvPicPr>
          <p:nvPr>
            <p:ph sz="quarter" idx="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85720" y="2428868"/>
            <a:ext cx="392909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upload.wikimedia.org/wikipedia/ru/thumb/5/54/%D0%AF%D1%80%D0%BE%D1%81-SOC-1sbor_%D0%A0%D0%BE%D1%81%D1%82%D0%BE%D0%B2.jpg/180px-%D0%AF%D1%80%D0%BE%D1%81-SOC-1sbor_%D0%A0%D0%BE%D1%81%D1%82%D0%BE%D0%B2.jpg">
            <a:hlinkClick r:id="rId8"/>
          </p:cNvPr>
          <p:cNvPicPr>
            <a:picLocks noGrp="1"/>
          </p:cNvPicPr>
          <p:nvPr>
            <p:ph sz="quarter" idx="4"/>
          </p:nvPr>
        </p:nvPicPr>
        <p:blipFill>
          <a:blip r:embed="rId9"/>
          <a:stretch>
            <a:fillRect/>
          </a:stretch>
        </p:blipFill>
        <p:spPr bwMode="auto">
          <a:xfrm>
            <a:off x="4795836" y="1571612"/>
            <a:ext cx="320518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Князь Олег Вещий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Олег Вещий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Олег (Вещий) (879-912) - </a:t>
            </a:r>
            <a:r>
              <a:rPr lang="ru-RU" i="1" dirty="0"/>
              <a:t>князь</a:t>
            </a:r>
            <a:r>
              <a:rPr lang="ru-RU" dirty="0"/>
              <a:t> новгородский и (с 882) киевский. Будучи родственником и </a:t>
            </a:r>
            <a:r>
              <a:rPr lang="ru-RU" i="1" dirty="0"/>
              <a:t>воеводой </a:t>
            </a:r>
            <a:r>
              <a:rPr lang="ru-RU" i="1" dirty="0" err="1"/>
              <a:t>Рюрика</a:t>
            </a:r>
            <a:r>
              <a:rPr lang="ru-RU" dirty="0"/>
              <a:t>, правил за его малолетнего сына </a:t>
            </a:r>
            <a:r>
              <a:rPr lang="ru-RU" i="1" dirty="0"/>
              <a:t>Игоря</a:t>
            </a:r>
            <a:r>
              <a:rPr lang="ru-RU" dirty="0"/>
              <a:t>. Прославился военными походами. Завладел Смоленском, подчинил своей власти всех кривичей, полян, радимичей, северян, взял </a:t>
            </a:r>
            <a:r>
              <a:rPr lang="ru-RU" dirty="0" err="1"/>
              <a:t>Любеч</a:t>
            </a:r>
            <a:r>
              <a:rPr lang="ru-RU" dirty="0"/>
              <a:t>. Обманным путём в 882 захватил Киев, убив Аскольда и </a:t>
            </a:r>
            <a:r>
              <a:rPr lang="ru-RU" dirty="0" err="1"/>
              <a:t>Дира</a:t>
            </a:r>
            <a:r>
              <a:rPr lang="ru-RU" dirty="0"/>
              <a:t> - последних князей династии Кия. Перенёс столицу своего княжества из Новгорода в Киев, названный им "матерью русских городов". Подчинил себе северян, радимичей и древлян. В 898 произошло первое столкновение с западными соседями - венграми, агрессию которых удалось остановить. В 908 предпринял поход на Византию. Согласно византийским источникам, носил титул Великого князя русского. Княжил 33 года и был первым исторически достоверным князем.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Ростов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Ростов — один из древнейших городов России. В старейшей русской летописи </a:t>
            </a:r>
            <a:r>
              <a:rPr lang="ru-RU" u="sng" dirty="0">
                <a:hlinkClick r:id="rId2" tooltip="Повесть временных лет"/>
              </a:rPr>
              <a:t>«Повести временных лет»</a:t>
            </a:r>
            <a:r>
              <a:rPr lang="ru-RU" dirty="0"/>
              <a:t>, в записи за </a:t>
            </a:r>
            <a:r>
              <a:rPr lang="ru-RU" u="sng" dirty="0">
                <a:hlinkClick r:id="rId3" tooltip="862 год"/>
              </a:rPr>
              <a:t>862 год</a:t>
            </a:r>
            <a:r>
              <a:rPr lang="ru-RU" dirty="0"/>
              <a:t> о нём идет речь как о существующем городе, которым владел </a:t>
            </a:r>
            <a:r>
              <a:rPr lang="ru-RU" dirty="0" err="1"/>
              <a:t>Рюрик</a:t>
            </a:r>
            <a:r>
              <a:rPr lang="ru-RU" dirty="0"/>
              <a:t> и где «первые насельники» принадлежали к племени </a:t>
            </a:r>
            <a:r>
              <a:rPr lang="ru-RU" u="sng" dirty="0">
                <a:hlinkClick r:id="rId4" tooltip="Меря"/>
              </a:rPr>
              <a:t>меря</a:t>
            </a:r>
            <a:r>
              <a:rPr lang="ru-RU" dirty="0"/>
              <a:t>; в дальнейшем летопись сообщает, что «в Ростове </a:t>
            </a:r>
            <a:r>
              <a:rPr lang="ru-RU" dirty="0" err="1"/>
              <a:t>сиде</a:t>
            </a:r>
            <a:r>
              <a:rPr lang="ru-RU" dirty="0"/>
              <a:t> князь, под </a:t>
            </a:r>
            <a:r>
              <a:rPr lang="ru-RU" u="sng" dirty="0">
                <a:hlinkClick r:id="rId5" tooltip="Олег"/>
              </a:rPr>
              <a:t>Олегом</a:t>
            </a:r>
            <a:r>
              <a:rPr lang="ru-RU" dirty="0"/>
              <a:t> </a:t>
            </a:r>
            <a:r>
              <a:rPr lang="ru-RU" dirty="0" err="1"/>
              <a:t>суще</a:t>
            </a:r>
            <a:r>
              <a:rPr lang="ru-RU" dirty="0"/>
              <a:t>». При этом следует иметь в виду, что, как показал А. А. Шахматов, упоминание Ростова под 862 годом отсутствовало в тексте начальной летописи и было внесено сводчиком XII века.</a:t>
            </a:r>
          </a:p>
          <a:p>
            <a:r>
              <a:rPr lang="ru-RU" dirty="0"/>
              <a:t>Согласно данным </a:t>
            </a:r>
            <a:r>
              <a:rPr lang="ru-RU" u="sng" dirty="0">
                <a:hlinkClick r:id="rId6" tooltip="Археология"/>
              </a:rPr>
              <a:t>археологии</a:t>
            </a:r>
            <a:r>
              <a:rPr lang="ru-RU" dirty="0"/>
              <a:t>, старинное </a:t>
            </a:r>
            <a:r>
              <a:rPr lang="ru-RU" u="sng" dirty="0" err="1">
                <a:hlinkClick r:id="rId7" tooltip="Сарское городище"/>
              </a:rPr>
              <a:t>Сарское</a:t>
            </a:r>
            <a:r>
              <a:rPr lang="ru-RU" u="sng" dirty="0">
                <a:hlinkClick r:id="rId7" tooltip="Сарское городище"/>
              </a:rPr>
              <a:t> городище</a:t>
            </a:r>
            <a:r>
              <a:rPr lang="ru-RU" dirty="0"/>
              <a:t>, первое укрепленное поселение на озере </a:t>
            </a:r>
            <a:r>
              <a:rPr lang="ru-RU" dirty="0" err="1"/>
              <a:t>Неро</a:t>
            </a:r>
            <a:r>
              <a:rPr lang="ru-RU" dirty="0"/>
              <a:t>, возникло в земле </a:t>
            </a:r>
            <a:r>
              <a:rPr lang="ru-RU" u="sng" dirty="0">
                <a:hlinkClick r:id="rId4" tooltip="Меря"/>
              </a:rPr>
              <a:t>меря</a:t>
            </a:r>
            <a:r>
              <a:rPr lang="ru-RU" dirty="0"/>
              <a:t> в </a:t>
            </a:r>
            <a:r>
              <a:rPr lang="ru-RU" u="sng" dirty="0">
                <a:hlinkClick r:id="rId8" tooltip="VII век"/>
              </a:rPr>
              <a:t>VII веке</a:t>
            </a:r>
            <a:r>
              <a:rPr lang="ru-RU" dirty="0"/>
              <a:t> и долгое время было </a:t>
            </a:r>
            <a:r>
              <a:rPr lang="ru-RU" dirty="0" err="1"/>
              <a:t>мерянским</a:t>
            </a:r>
            <a:r>
              <a:rPr lang="ru-RU" dirty="0"/>
              <a:t> племенным центром. О времени возникновения собственно Ростова, самая ранняя дендрохронологическая дата в котором относится к 963 году, существуют различные гипотезы: одни из них предполагают возникновение города в </a:t>
            </a:r>
            <a:r>
              <a:rPr lang="ru-RU" dirty="0" err="1"/>
              <a:t>дославянскую</a:t>
            </a:r>
            <a:r>
              <a:rPr lang="ru-RU" dirty="0"/>
              <a:t> эпоху, другие — перенос с </a:t>
            </a:r>
            <a:r>
              <a:rPr lang="ru-RU" dirty="0" err="1"/>
              <a:t>Сарского</a:t>
            </a:r>
            <a:r>
              <a:rPr lang="ru-RU" dirty="0"/>
              <a:t> городища в Х веке. А. Е. Леонтьев считает </a:t>
            </a:r>
            <a:r>
              <a:rPr lang="ru-RU" dirty="0" err="1"/>
              <a:t>Сарское</a:t>
            </a:r>
            <a:r>
              <a:rPr lang="ru-RU" dirty="0"/>
              <a:t> городище — племенным центром меря, Ростов — дружинным центром славян, контролировавших эту территорию. По мнению В.Плешанова, основывающемся на результатах последних археологических исследований, Ростов возник как </a:t>
            </a:r>
            <a:r>
              <a:rPr lang="ru-RU" dirty="0" err="1"/>
              <a:t>мерянский</a:t>
            </a:r>
            <a:r>
              <a:rPr lang="ru-RU" dirty="0"/>
              <a:t> поселок в конце VIII в. или несколько раньше; во времена </a:t>
            </a:r>
            <a:r>
              <a:rPr lang="ru-RU" dirty="0" err="1"/>
              <a:t>Рюрика</a:t>
            </a:r>
            <a:r>
              <a:rPr lang="ru-RU" dirty="0"/>
              <a:t> он стал центром сбора дани в пользу Новгорода, оставаясь в других отношениях пригородом </a:t>
            </a:r>
            <a:r>
              <a:rPr lang="ru-RU" dirty="0" err="1"/>
              <a:t>Сарского</a:t>
            </a:r>
            <a:r>
              <a:rPr lang="ru-RU" dirty="0"/>
              <a:t> городища; с усиленной славянской колонизацией, начавшейся с ликвидацией </a:t>
            </a:r>
            <a:r>
              <a:rPr lang="ru-RU" dirty="0" err="1"/>
              <a:t>полунезависимости</a:t>
            </a:r>
            <a:r>
              <a:rPr lang="ru-RU" dirty="0"/>
              <a:t> мерян при Игоре (в 920-е — 30-е гг.), Ростов, как база славян, приобретает господствующее значение.</a:t>
            </a:r>
            <a:r>
              <a:rPr lang="ru-RU" u="sng" baseline="30000" dirty="0">
                <a:hlinkClick r:id="rId9"/>
              </a:rPr>
              <a:t>[3]</a:t>
            </a:r>
            <a:r>
              <a:rPr lang="ru-RU" dirty="0"/>
              <a:t> </a:t>
            </a:r>
            <a:r>
              <a:rPr lang="ru-RU" u="sng" dirty="0">
                <a:hlinkClick r:id="rId10" tooltip="История о Казанском царстве"/>
              </a:rPr>
              <a:t>История о Казанском царстве</a:t>
            </a:r>
            <a:r>
              <a:rPr lang="ru-RU" dirty="0"/>
              <a:t> упоминает </a:t>
            </a:r>
            <a:r>
              <a:rPr lang="ru-RU" u="sng" dirty="0">
                <a:hlinkClick r:id="rId11" tooltip="Марийцы"/>
              </a:rPr>
              <a:t>черемис</a:t>
            </a:r>
            <a:r>
              <a:rPr lang="ru-RU" dirty="0"/>
              <a:t> как коренных жителей Ростова, не пожелавших креститься и поэтому покинувших город. Местные черемисы-марийцы имели самоназвание «</a:t>
            </a:r>
            <a:r>
              <a:rPr lang="ru-RU" dirty="0" err="1"/>
              <a:t>мäрӹ</a:t>
            </a:r>
            <a:r>
              <a:rPr lang="ru-RU" dirty="0"/>
              <a:t>», которое сохранилось у </a:t>
            </a:r>
            <a:r>
              <a:rPr lang="ru-RU" dirty="0" err="1"/>
              <a:t>этногруппы</a:t>
            </a:r>
            <a:r>
              <a:rPr lang="ru-RU" dirty="0"/>
              <a:t> </a:t>
            </a:r>
            <a:r>
              <a:rPr lang="ru-RU" dirty="0" err="1"/>
              <a:t>северозападных</a:t>
            </a:r>
            <a:r>
              <a:rPr lang="ru-RU" dirty="0"/>
              <a:t> мари, проживающих в нижегородской и костромской областях.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Ростов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Ростовский кремль (звонница)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Как показали раскопки 1980-х гг., </a:t>
            </a:r>
            <a:r>
              <a:rPr lang="ru-RU" dirty="0" err="1"/>
              <a:t>мерянское</a:t>
            </a:r>
            <a:r>
              <a:rPr lang="ru-RU" dirty="0"/>
              <a:t> поселение на месте Ростова занимало край береговой террасы к западу от устья р. </a:t>
            </a:r>
            <a:r>
              <a:rPr lang="ru-RU" dirty="0" err="1"/>
              <a:t>Пижермы</a:t>
            </a:r>
            <a:r>
              <a:rPr lang="ru-RU" dirty="0"/>
              <a:t>. Оно не было укреплено, но защищалось </a:t>
            </a:r>
            <a:r>
              <a:rPr lang="ru-RU" dirty="0" err="1"/>
              <a:t>Пижермой</a:t>
            </a:r>
            <a:r>
              <a:rPr lang="ru-RU" dirty="0"/>
              <a:t>, заболоченной низиной р. </a:t>
            </a:r>
            <a:r>
              <a:rPr lang="ru-RU" dirty="0" err="1"/>
              <a:t>Ишни</a:t>
            </a:r>
            <a:r>
              <a:rPr lang="ru-RU" dirty="0"/>
              <a:t> и, видимо, засеками в окружающем лесу и </a:t>
            </a:r>
            <a:r>
              <a:rPr lang="ru-RU" dirty="0" err="1"/>
              <a:t>подоводными</a:t>
            </a:r>
            <a:r>
              <a:rPr lang="ru-RU" dirty="0"/>
              <a:t> </a:t>
            </a:r>
            <a:r>
              <a:rPr lang="ru-RU" dirty="0" err="1"/>
              <a:t>честоколами</a:t>
            </a:r>
            <a:r>
              <a:rPr lang="ru-RU" dirty="0"/>
              <a:t> на р. </a:t>
            </a:r>
            <a:r>
              <a:rPr lang="ru-RU" dirty="0" err="1"/>
              <a:t>Которосли</a:t>
            </a:r>
            <a:r>
              <a:rPr lang="ru-RU" dirty="0"/>
              <a:t> и озере. Поселение находилось напротив острова — огромного камня-останца, почитавшегося </a:t>
            </a:r>
            <a:r>
              <a:rPr lang="ru-RU" dirty="0" err="1"/>
              <a:t>мерянами</a:t>
            </a:r>
            <a:r>
              <a:rPr lang="ru-RU" dirty="0"/>
              <a:t>, и служило центром культа божества, аналогичного (также и по имени) славянскому </a:t>
            </a:r>
            <a:r>
              <a:rPr lang="ru-RU" u="sng" dirty="0">
                <a:hlinkClick r:id="rId2" tooltip="Велес"/>
              </a:rPr>
              <a:t>Велесу</a:t>
            </a:r>
            <a:r>
              <a:rPr lang="ru-RU" dirty="0"/>
              <a:t>, связанного также с медвежьим культом. Еще в XIX веке память о нем жила в ростовской поговорке: «Он зол, как идол Велес»</a:t>
            </a:r>
            <a:r>
              <a:rPr lang="ru-RU" u="sng" baseline="30000" dirty="0">
                <a:hlinkClick r:id="rId3"/>
              </a:rPr>
              <a:t>[3]</a:t>
            </a:r>
            <a:r>
              <a:rPr lang="ru-RU" dirty="0"/>
              <a:t> .</a:t>
            </a:r>
          </a:p>
          <a:p>
            <a:endParaRPr lang="ru-RU" dirty="0"/>
          </a:p>
        </p:txBody>
      </p:sp>
      <p:pic>
        <p:nvPicPr>
          <p:cNvPr id="6" name="Содержимое 5" descr="http://upload.wikimedia.org/wikipedia/commons/thumb/a/aa/Rostov_kremlin1.jpg/240px-Rostov_kremlin1.jpg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 bwMode="auto">
          <a:xfrm>
            <a:off x="4143372" y="1857364"/>
            <a:ext cx="385765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Ростов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Ростовский кремль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http://upload.wikimedia.org/wikipedia/commons/thumb/f/f8/Rostov_kreml.jpg/180px-Rostov_kreml.jpg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142844" y="1500174"/>
            <a:ext cx="407196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На протяжении долгих столетий Ростов сохранял за собой значение религиозного центра. Территория Ростовской епархии простиралась далеко за пределы современной Ярославской области, а ростовские </a:t>
            </a:r>
            <a:r>
              <a:rPr lang="ru-RU" u="sng" dirty="0">
                <a:hlinkClick r:id="rId4" tooltip="Иерарх"/>
              </a:rPr>
              <a:t>иерархи</a:t>
            </a:r>
            <a:r>
              <a:rPr lang="ru-RU" dirty="0"/>
              <a:t> были в числе наиболее влиятельных церковных владык. В конце </a:t>
            </a:r>
            <a:r>
              <a:rPr lang="ru-RU" u="sng" dirty="0">
                <a:hlinkClick r:id="rId5" tooltip="XIV век"/>
              </a:rPr>
              <a:t>XIV века</a:t>
            </a:r>
            <a:r>
              <a:rPr lang="ru-RU" dirty="0"/>
              <a:t> ростовские архиереи получили сан </a:t>
            </a:r>
            <a:r>
              <a:rPr lang="ru-RU" u="sng" dirty="0" smtClean="0">
                <a:hlinkClick r:id="rId6" tooltip="Архиепископ"/>
              </a:rPr>
              <a:t>архиепископов</a:t>
            </a:r>
            <a:endParaRPr lang="ru-RU" u="sng" dirty="0"/>
          </a:p>
          <a:p>
            <a:r>
              <a:rPr lang="ru-RU" dirty="0" smtClean="0"/>
              <a:t>В </a:t>
            </a:r>
            <a:r>
              <a:rPr lang="ru-RU" dirty="0"/>
              <a:t>конце </a:t>
            </a:r>
            <a:r>
              <a:rPr lang="ru-RU" u="sng" dirty="0">
                <a:hlinkClick r:id="rId7" tooltip="XVIII век"/>
              </a:rPr>
              <a:t>XVIII века</a:t>
            </a:r>
            <a:r>
              <a:rPr lang="ru-RU" dirty="0"/>
              <a:t> центр Ростово-Ярославской епархии был перемещён из Ростова в Ярославль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(879-912 г.г.)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Олег Вещий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9600" dirty="0" smtClean="0"/>
              <a:t>Олег Вещий</a:t>
            </a:r>
          </a:p>
          <a:p>
            <a:endParaRPr lang="ru-RU" dirty="0"/>
          </a:p>
        </p:txBody>
      </p:sp>
      <p:pic>
        <p:nvPicPr>
          <p:cNvPr id="7" name="Содержимое 3" descr="http://im6-tub.yandex.net/i?id=88477879&amp;tov=6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350046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3-tub.yandex.net/i?id=5803238&amp;tov=3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143372" y="1857364"/>
            <a:ext cx="35719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Щит Олега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Челн Олега</a:t>
            </a:r>
            <a:endParaRPr lang="ru-RU" dirty="0"/>
          </a:p>
        </p:txBody>
      </p:sp>
      <p:pic>
        <p:nvPicPr>
          <p:cNvPr id="7" name="Содержимое 6" descr="http://im8-tub.yandex.net/i?id=50020967&amp;tov=8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000240"/>
            <a:ext cx="328614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6-tub.yandex.net/i?id=133830879&amp;tov=6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 bwMode="auto">
          <a:xfrm>
            <a:off x="4214810" y="2000240"/>
            <a:ext cx="352107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Князь Игорь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Игорь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Игорь Рюрикович (Старый) (912-945) - </a:t>
            </a:r>
            <a:r>
              <a:rPr lang="ru-RU" i="1" dirty="0"/>
              <a:t>великий князь</a:t>
            </a:r>
            <a:r>
              <a:rPr lang="ru-RU" dirty="0"/>
              <a:t> киевский, сын </a:t>
            </a:r>
            <a:r>
              <a:rPr lang="ru-RU" i="1" dirty="0"/>
              <a:t>Олега</a:t>
            </a:r>
            <a:r>
              <a:rPr lang="ru-RU" dirty="0"/>
              <a:t>. В договоре 911 появляется статья о возможности приёма руссов на военную службу в Византию. Хазария отбивалась от наседавших печенегов, </a:t>
            </a:r>
            <a:r>
              <a:rPr lang="ru-RU" dirty="0" err="1"/>
              <a:t>гузов</a:t>
            </a:r>
            <a:r>
              <a:rPr lang="ru-RU" dirty="0"/>
              <a:t>, </a:t>
            </a:r>
            <a:r>
              <a:rPr lang="ru-RU" dirty="0" err="1"/>
              <a:t>асиев</a:t>
            </a:r>
            <a:r>
              <a:rPr lang="ru-RU" dirty="0"/>
              <a:t>, с 932 - алан, поэтому беспрепятственно пропускала русские отряды через свои земли. Воспользовавшись благоприятной обстановкой, Игорь в 913 начал успешный военный поход в Закавказье, завершившийся в 914. В 920 вместе с хазарами Игорь совершил поход против печенегов. В 940 иудейскому полководцу </a:t>
            </a:r>
            <a:r>
              <a:rPr lang="ru-RU" dirty="0" err="1"/>
              <a:t>Песаху</a:t>
            </a:r>
            <a:r>
              <a:rPr lang="ru-RU" dirty="0"/>
              <a:t> удалось подчинить Киев Хазарии, принудив его уплачивать "дань кровью", то есть участвовать в походах на стороне хазарского войска. В 941 вместе с хазарами совершил неудачный поход на Константинополь, завершившийся поражением и гибелью русского флота. Совместный поход в Закавказье, предпринятый Игорем в 943-944, был более удачным. В 944 русское войско захватывает в Закавказье город </a:t>
            </a:r>
            <a:r>
              <a:rPr lang="ru-RU" dirty="0" err="1"/>
              <a:t>Бердаа</a:t>
            </a:r>
            <a:r>
              <a:rPr lang="ru-RU" dirty="0"/>
              <a:t>. Это произошло после подписания в 944 соглашения между Русью и Византией с более содержательной, чем в 911, частью о военных обязательствах. В отличие от предыдущих походов в 945 руссы не сожгли </a:t>
            </a:r>
            <a:r>
              <a:rPr lang="ru-RU" dirty="0" err="1"/>
              <a:t>Бердаа</a:t>
            </a:r>
            <a:r>
              <a:rPr lang="ru-RU" dirty="0"/>
              <a:t>, а заставили жителей повиноваться Руси. Руссы пробыли в </a:t>
            </a:r>
            <a:r>
              <a:rPr lang="ru-RU" dirty="0" err="1"/>
              <a:t>Бердаа</a:t>
            </a:r>
            <a:r>
              <a:rPr lang="ru-RU" dirty="0"/>
              <a:t> несколько месяцев, и лишь тяжёлые болезни и неустанные бои вынудили их покинуть город, но перед этим руссы под предлогом выкупа собрали с жителей города огромное количество денег, золота и товаров. В 949 Византия направила против критских и сирийских арабов войско, в котором были и русские воины. В 954 русские, армяне и болгары сражались на стороне Византии против сирийского эмира. Убит, жившими по Припяти, древлянами за попытку вторичного сбора дани.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Княгиня Ольга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Ольга </a:t>
            </a:r>
            <a:r>
              <a:rPr lang="ru-RU" b="1" dirty="0" err="1"/>
              <a:t>Равноапостальная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Ольга (Равноапостольная) (945-964) - киевская </a:t>
            </a:r>
            <a:r>
              <a:rPr lang="ru-RU" i="1" dirty="0"/>
              <a:t>княгиня</a:t>
            </a:r>
            <a:r>
              <a:rPr lang="ru-RU" dirty="0"/>
              <a:t>, жена </a:t>
            </a:r>
            <a:r>
              <a:rPr lang="ru-RU" i="1" dirty="0"/>
              <a:t>Игоря</a:t>
            </a:r>
            <a:r>
              <a:rPr lang="ru-RU" dirty="0"/>
              <a:t>, мать </a:t>
            </a:r>
            <a:r>
              <a:rPr lang="ru-RU" i="1" dirty="0"/>
              <a:t>Святослава</a:t>
            </a:r>
            <a:r>
              <a:rPr lang="ru-RU" dirty="0"/>
              <a:t>. Подавила восстание </a:t>
            </a:r>
            <a:r>
              <a:rPr lang="ru-RU" dirty="0" err="1"/>
              <a:t>древнян</a:t>
            </a:r>
            <a:r>
              <a:rPr lang="ru-RU" dirty="0"/>
              <a:t>, в отместку за смерть мужа сожгла их главный город </a:t>
            </a:r>
            <a:r>
              <a:rPr lang="ru-RU" dirty="0" err="1"/>
              <a:t>Искоростень</a:t>
            </a:r>
            <a:r>
              <a:rPr lang="ru-RU" dirty="0"/>
              <a:t> (погибли 5 тыс. жителей), присоединила потерянные Игорем земли </a:t>
            </a:r>
            <a:r>
              <a:rPr lang="ru-RU" dirty="0" err="1"/>
              <a:t>уличей</a:t>
            </a:r>
            <a:r>
              <a:rPr lang="ru-RU" dirty="0"/>
              <a:t> и тиверцев, учредила первые нормы налогового права на Руси. Совершив в 955 или в 957 дипломатический визит в Константинополь, приняла христианство под именем Елена. С 957 и до своей смерти правила за своего сына Святослава. Завершить строительство единого государства княгиня Ольга стремилась путем создания христианской </a:t>
            </a:r>
            <a:r>
              <a:rPr lang="ru-RU" dirty="0" err="1"/>
              <a:t>епископии</a:t>
            </a:r>
            <a:r>
              <a:rPr lang="ru-RU" dirty="0"/>
              <a:t>. Искусно играя на политических и религиозных противоречиях двух империй, Византийской и Священной Римской, не обращая внимания на уже существовавшие конфессиональные различия между восточно-христианской с западно-христианской церквами, она попросила германского короля </a:t>
            </a:r>
            <a:r>
              <a:rPr lang="ru-RU" dirty="0" err="1"/>
              <a:t>Оттона</a:t>
            </a:r>
            <a:r>
              <a:rPr lang="ru-RU" dirty="0"/>
              <a:t> (будущий император </a:t>
            </a:r>
            <a:r>
              <a:rPr lang="ru-RU" dirty="0" err="1"/>
              <a:t>Оттон</a:t>
            </a:r>
            <a:r>
              <a:rPr lang="ru-RU" dirty="0"/>
              <a:t> I Великий) прислать на Русь епископа и священников. Но когда в 961-962 </a:t>
            </a:r>
            <a:r>
              <a:rPr lang="ru-RU" dirty="0" err="1"/>
              <a:t>Адальберт</a:t>
            </a:r>
            <a:r>
              <a:rPr lang="ru-RU" dirty="0"/>
              <a:t> (будущий первый </a:t>
            </a:r>
            <a:r>
              <a:rPr lang="ru-RU" dirty="0" err="1"/>
              <a:t>Магдебургский</a:t>
            </a:r>
            <a:r>
              <a:rPr lang="ru-RU" dirty="0"/>
              <a:t> архиепископ) со священниками находился на Руси, там произошёл переворот. Ольга скончалась в 969, передав власть Святославу. Погребена по христианскому обряду.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Княгиня Ольга</a:t>
            </a:r>
            <a:endParaRPr lang="ru-RU" dirty="0"/>
          </a:p>
        </p:txBody>
      </p:sp>
      <p:pic>
        <p:nvPicPr>
          <p:cNvPr id="7" name="Содержимое 6" descr="http://im7-tub.yandex.net/i?id=41027473&amp;tov=7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698307" y="1600200"/>
            <a:ext cx="303886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0-tub.yandex.net/i?id=33647702&amp;tov=0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 bwMode="auto">
          <a:xfrm>
            <a:off x="4234058" y="1600200"/>
            <a:ext cx="34095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Княгиня Ольга</a:t>
            </a:r>
            <a:endParaRPr lang="ru-RU" dirty="0"/>
          </a:p>
        </p:txBody>
      </p:sp>
      <p:pic>
        <p:nvPicPr>
          <p:cNvPr id="8" name="Содержимое 7" descr="http://im4-tub.yandex.net/i?id=38729165&amp;tov=4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364333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http://im2-tub.yandex.net/i?id=5886215&amp;tov=2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86248" y="1714488"/>
            <a:ext cx="35719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Князь </a:t>
            </a:r>
            <a:r>
              <a:rPr lang="ru-RU" dirty="0"/>
              <a:t>С</a:t>
            </a:r>
            <a:r>
              <a:rPr lang="ru-RU" dirty="0" smtClean="0"/>
              <a:t>вятослав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/>
              <a:t>Святослав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Святослав Игоревич (957-972) - киевский </a:t>
            </a:r>
            <a:r>
              <a:rPr lang="ru-RU" i="1" dirty="0"/>
              <a:t>князь</a:t>
            </a:r>
            <a:r>
              <a:rPr lang="ru-RU" dirty="0"/>
              <a:t>, первым из Рюриковичей носивший славянское имя, сын </a:t>
            </a:r>
            <a:r>
              <a:rPr lang="ru-RU" i="1" dirty="0"/>
              <a:t>Игоря</a:t>
            </a:r>
            <a:r>
              <a:rPr lang="ru-RU" dirty="0"/>
              <a:t> и </a:t>
            </a:r>
            <a:r>
              <a:rPr lang="ru-RU" i="1" dirty="0"/>
              <a:t>Ольги</a:t>
            </a:r>
            <a:r>
              <a:rPr lang="ru-RU" dirty="0"/>
              <a:t>, правил в </a:t>
            </a:r>
            <a:r>
              <a:rPr lang="ru-RU" b="1" dirty="0"/>
              <a:t>964-972</a:t>
            </a:r>
            <a:r>
              <a:rPr lang="ru-RU" dirty="0"/>
              <a:t>. Отстранил Ольгу от управления и начал гонения на христиан, стремясь к религиозному единству страны. Используя огромный военный потенциал государства, не раздираемого религиозными противоречиями, Святослав смог совершить в с.960-н.970-х грандиозные походы, освободив от хазарской дани и подчинив своей власти вятичей (в 964-966), разгромив Хазарский каганат, завоевал обширные балканские владения Византии, которые та смогла вернуть их себе путём максимального напряжения сил. В 964-964 совершил поход на </a:t>
            </a:r>
            <a:r>
              <a:rPr lang="ru-RU" dirty="0" err="1"/>
              <a:t>Семендер</a:t>
            </a:r>
            <a:r>
              <a:rPr lang="ru-RU" dirty="0"/>
              <a:t> в Дагестане и </a:t>
            </a:r>
            <a:r>
              <a:rPr lang="ru-RU" dirty="0" err="1"/>
              <a:t>Серкел</a:t>
            </a:r>
            <a:r>
              <a:rPr lang="ru-RU" dirty="0"/>
              <a:t> (Белую Вежу). Нижний Дон был колонизован славянскими поселенцами, а на Таманском полуострове образовалось русское </a:t>
            </a:r>
            <a:r>
              <a:rPr lang="ru-RU" dirty="0" err="1"/>
              <a:t>Тмутараканское</a:t>
            </a:r>
            <a:r>
              <a:rPr lang="ru-RU" dirty="0"/>
              <a:t> княжество (фактория), в состав которого вошли племена Северного Кавказа - ясы и </a:t>
            </a:r>
            <a:r>
              <a:rPr lang="ru-RU" dirty="0" err="1"/>
              <a:t>косоги</a:t>
            </a:r>
            <a:r>
              <a:rPr lang="ru-RU" dirty="0"/>
              <a:t>. По сообщениям летописи, он ходил на неприятеля с быстротой барса; в походах не возил с собою ни котлов, на обозов; питался кониной или мясом диких зверей, которое пёк на углях; не боялся ни холода, ни ненастной погоды; спал в походах без шатра под открытым небом, подостлав под себя конский потник, а в изголовье - седло; если же шёл на врага, то никогда не нападал на него врасплох, но всегда заранее предупреждал: "иду на вы". В 921 царь Булгара пытался построить крепость против иудеев Хазарии, поработивших его и готов был принять ислам. Часть племени отказалась сменить веру и ушла в леса (чуваши). К н.Х в. </a:t>
            </a:r>
            <a:r>
              <a:rPr lang="ru-RU" dirty="0" err="1"/>
              <a:t>Иудео-Хазария</a:t>
            </a:r>
            <a:r>
              <a:rPr lang="ru-RU" dirty="0"/>
              <a:t> покорила волжских болгар. В 966-967 Святослав спустился вниз по Волге к </a:t>
            </a:r>
            <a:r>
              <a:rPr lang="ru-RU" dirty="0" err="1"/>
              <a:t>Итилю</a:t>
            </a:r>
            <a:r>
              <a:rPr lang="ru-RU" dirty="0"/>
              <a:t> - главному городу Хазарского каганата. Летопись: "И бывши брани, </a:t>
            </a:r>
            <a:r>
              <a:rPr lang="ru-RU" dirty="0" err="1"/>
              <a:t>одоле</a:t>
            </a:r>
            <a:r>
              <a:rPr lang="ru-RU" dirty="0"/>
              <a:t> Святослав </a:t>
            </a:r>
            <a:r>
              <a:rPr lang="ru-RU" dirty="0" err="1"/>
              <a:t>козаром</a:t>
            </a:r>
            <a:r>
              <a:rPr lang="ru-RU" dirty="0"/>
              <a:t>, и град их… </a:t>
            </a:r>
            <a:r>
              <a:rPr lang="ru-RU" dirty="0" err="1"/>
              <a:t>взя</a:t>
            </a:r>
            <a:r>
              <a:rPr lang="ru-RU" dirty="0"/>
              <a:t>". Местное население оказывало слабое сопротивление, так как не хотело воевать за интересы иудеев. В 967 Святослав вмешивается в византийско-болгарскую борьбу и предпринимает новый поход на Балканы. Он хотел перенести столицу государства из Киева в </a:t>
            </a:r>
            <a:r>
              <a:rPr lang="ru-RU" dirty="0" err="1"/>
              <a:t>Переяславец</a:t>
            </a:r>
            <a:r>
              <a:rPr lang="ru-RU" dirty="0"/>
              <a:t> на Дунае. Поход был прерван из-за нападения в 969 на Киев печенегов, подготовленный по инициативе византийского императора Иоанна </a:t>
            </a:r>
            <a:r>
              <a:rPr lang="ru-RU" dirty="0" err="1"/>
              <a:t>Цимисхия</a:t>
            </a:r>
            <a:r>
              <a:rPr lang="ru-RU" dirty="0"/>
              <a:t>. Возможно, именно в это своё возвращение Святослав объявил своим наместником старшего сына Ярополка, второй сын - Олег - был оставлен в </a:t>
            </a:r>
            <a:r>
              <a:rPr lang="ru-RU" dirty="0" err="1"/>
              <a:t>древлянской</a:t>
            </a:r>
            <a:r>
              <a:rPr lang="ru-RU" dirty="0"/>
              <a:t> земле, а младший сын - Владимир - вместе с дядей воеводой Добрыней поставлен в Новгороде.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937</Words>
  <Application>Microsoft Office PowerPoint</Application>
  <PresentationFormat>Экран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Страницы истории России</vt:lpstr>
      <vt:lpstr>Князь Олег Вещий</vt:lpstr>
      <vt:lpstr>(879-912 г.г.)</vt:lpstr>
      <vt:lpstr>Слайд 4</vt:lpstr>
      <vt:lpstr>Князь Игорь</vt:lpstr>
      <vt:lpstr>Княгиня Ольга</vt:lpstr>
      <vt:lpstr>Княгиня Ольга</vt:lpstr>
      <vt:lpstr>Княгиня Ольга</vt:lpstr>
      <vt:lpstr>Князь Святослав</vt:lpstr>
      <vt:lpstr>Князь Святослав</vt:lpstr>
      <vt:lpstr>Великий Новгород- отец городов русских</vt:lpstr>
      <vt:lpstr>ЭМБЛЕМА (ГЕРБ) РУСИ (РОССИИ) </vt:lpstr>
      <vt:lpstr>Великий Новгород</vt:lpstr>
      <vt:lpstr>Ярославль </vt:lpstr>
      <vt:lpstr>Ярославль </vt:lpstr>
      <vt:lpstr>Ярославль </vt:lpstr>
      <vt:lpstr>Ярославль </vt:lpstr>
      <vt:lpstr>Ростов</vt:lpstr>
      <vt:lpstr>Ростов</vt:lpstr>
      <vt:lpstr>Ростов</vt:lpstr>
      <vt:lpstr>Ростов</vt:lpstr>
      <vt:lpstr>Ростов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Страницы Истории России</dc:title>
  <dc:creator>ира</dc:creator>
  <cp:lastModifiedBy>ира</cp:lastModifiedBy>
  <cp:revision>13</cp:revision>
  <dcterms:created xsi:type="dcterms:W3CDTF">2009-12-14T13:34:16Z</dcterms:created>
  <dcterms:modified xsi:type="dcterms:W3CDTF">2010-06-10T05:10:33Z</dcterms:modified>
</cp:coreProperties>
</file>