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8" r:id="rId9"/>
    <p:sldId id="266" r:id="rId10"/>
    <p:sldId id="267" r:id="rId11"/>
    <p:sldId id="269" r:id="rId12"/>
    <p:sldId id="270" r:id="rId13"/>
    <p:sldId id="271" r:id="rId14"/>
    <p:sldId id="276" r:id="rId15"/>
    <p:sldId id="275" r:id="rId16"/>
    <p:sldId id="273" r:id="rId17"/>
    <p:sldId id="274" r:id="rId18"/>
    <p:sldId id="272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6F0B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D8BB9B-86C3-4C05-944C-66F498BFCA8F}" type="datetimeFigureOut">
              <a:rPr lang="ru-RU" smtClean="0"/>
              <a:pPr/>
              <a:t>29.03.2010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BAD9B99-51DC-4901-A927-749EFD50F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/index.php?title=%D0%A2.%D0%9A%D0%BE%D0%BC%D0%BF%D0%B0%D0%BD%D0%B5%D0%BB%D0%BB%D0%B0&amp;action=edit&amp;redlink=1" TargetMode="External"/><Relationship Id="rId13" Type="http://schemas.openxmlformats.org/officeDocument/2006/relationships/hyperlink" Target="http://ru.wikipedia.org/wiki/XV" TargetMode="External"/><Relationship Id="rId18" Type="http://schemas.openxmlformats.org/officeDocument/2006/relationships/hyperlink" Target="http://ru.wikipedia.org/w/index.php?title=%D0%9C.%D0%9C._%D0%91%D0%B8%D1%80%D1%88%D1%82%D0%B5%D0%B9%D0%BD&amp;action=edit&amp;redlink=1" TargetMode="External"/><Relationship Id="rId3" Type="http://schemas.openxmlformats.org/officeDocument/2006/relationships/hyperlink" Target="http://ru.wikipedia.org/wiki/VI_%D0%B2%D0%B5%D0%BA_%D0%B4%D0%BE_%D0%BD._%D1%8D." TargetMode="External"/><Relationship Id="rId21" Type="http://schemas.openxmlformats.org/officeDocument/2006/relationships/hyperlink" Target="http://ru.wikipedia.org/wiki/1938" TargetMode="External"/><Relationship Id="rId7" Type="http://schemas.openxmlformats.org/officeDocument/2006/relationships/hyperlink" Target="http://ru.wikipedia.org/wiki/%D0%A0%D0%B5%D1%84%D0%BE%D1%80%D0%BC%D0%B0%D1%86%D0%B8%D1%8F" TargetMode="External"/><Relationship Id="rId12" Type="http://schemas.openxmlformats.org/officeDocument/2006/relationships/hyperlink" Target="http://ru.wikipedia.org/wiki/%D0%9F%D0%BB%D0%B0%D1%82%D0%BE%D0%BD" TargetMode="External"/><Relationship Id="rId17" Type="http://schemas.openxmlformats.org/officeDocument/2006/relationships/hyperlink" Target="http://ru.wikipedia.org/wiki/%D0%A4%D1%80%D1%91%D0%B1%D0%B5%D0%BB%D1%8C,_%D0%A4%D1%80%D0%B8%D0%B4%D1%80%D0%B8%D1%85" TargetMode="External"/><Relationship Id="rId2" Type="http://schemas.openxmlformats.org/officeDocument/2006/relationships/hyperlink" Target="http://ru.wikipedia.org/wiki/%D0%90%D1%84%D0%B8%D0%BD%D1%8B" TargetMode="External"/><Relationship Id="rId16" Type="http://schemas.openxmlformats.org/officeDocument/2006/relationships/hyperlink" Target="http://ru.wikipedia.org/wiki/%D0%A0%D1%83%D1%81%D1%81%D0%BE,_%D0%96%D0%B0%D0%BD-%D0%96%D0%B0%D0%BA" TargetMode="External"/><Relationship Id="rId20" Type="http://schemas.openxmlformats.org/officeDocument/2006/relationships/hyperlink" Target="http://ru.wikipedia.org/wiki/193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D%D0%BF%D0%BE%D1%85%D0%B0_%D0%92%D0%BE%D0%B7%D1%80%D0%BE%D0%B6%D0%B4%D0%B5%D0%BD%D0%B8%D1%8F" TargetMode="External"/><Relationship Id="rId11" Type="http://schemas.openxmlformats.org/officeDocument/2006/relationships/hyperlink" Target="http://ru.wikipedia.org/wiki/%D0%A1%D0%BE%D0%BA%D1%80%D0%B0%D1%82" TargetMode="External"/><Relationship Id="rId5" Type="http://schemas.openxmlformats.org/officeDocument/2006/relationships/hyperlink" Target="http://ru.wikipedia.org/w/index.php?title=%D0%90%D0%B3%D0%BD%D0%BE%D1%81%D1%82%D0%B8%D0%BA%D0%B0&amp;action=edit&amp;redlink=1" TargetMode="External"/><Relationship Id="rId15" Type="http://schemas.openxmlformats.org/officeDocument/2006/relationships/hyperlink" Target="http://ru.wikipedia.org/wiki/%D0%AF%D0%BD_%D0%90%D0%BC%D0%BE%D1%81_%D0%9A%D0%B0%D0%BC%D0%B5%D0%BD%D1%81%D0%BA%D0%B8%D0%B9" TargetMode="External"/><Relationship Id="rId23" Type="http://schemas.openxmlformats.org/officeDocument/2006/relationships/hyperlink" Target="http://ru.wikipedia.org/wiki/1956" TargetMode="External"/><Relationship Id="rId10" Type="http://schemas.openxmlformats.org/officeDocument/2006/relationships/hyperlink" Target="http://ru.wikipedia.org/wiki/%D0%94%D0%B5%D0%BC%D0%BE%D0%BA%D1%80%D0%B8%D1%82" TargetMode="External"/><Relationship Id="rId19" Type="http://schemas.openxmlformats.org/officeDocument/2006/relationships/hyperlink" Target="http://ru.wikipedia.org/wiki/%D0%A1%D0%A1%D0%A1%D0%A0" TargetMode="External"/><Relationship Id="rId4" Type="http://schemas.openxmlformats.org/officeDocument/2006/relationships/hyperlink" Target="http://ru.wikipedia.org/wiki/IV_%D0%B2%D0%B5%D0%BA_%D0%B4%D0%BE_%D0%BD._%D1%8D." TargetMode="External"/><Relationship Id="rId9" Type="http://schemas.openxmlformats.org/officeDocument/2006/relationships/hyperlink" Target="http://ru.wikipedia.org/w/index.php?title=%D0%A4.%D0%A0%D0%B0%D0%B1%D0%BB%D0%B5&amp;action=edit&amp;redlink=1" TargetMode="External"/><Relationship Id="rId14" Type="http://schemas.openxmlformats.org/officeDocument/2006/relationships/hyperlink" Target="http://ru.wikipedia.org/wiki/XVII" TargetMode="External"/><Relationship Id="rId22" Type="http://schemas.openxmlformats.org/officeDocument/2006/relationships/hyperlink" Target="http://ru.wikipedia.org/wiki/1960-%D0%B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5%D0%B4%D0%B0%D0%B3%D0%BE%D0%B3%D0%B8%D0%BA%D0%B0" TargetMode="External"/><Relationship Id="rId2" Type="http://schemas.openxmlformats.org/officeDocument/2006/relationships/hyperlink" Target="http://ru.wikipedia.org/wiki/%D0%98%D0%B3%D1%80%D0%BE%D0%B2%D0%BE%D0%B5_%D0%BE%D0%B1%D1%83%D1%87%D0%B5%D0%BD%D0%B8%D0%B5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gif"/><Relationship Id="rId2" Type="http://schemas.openxmlformats.org/officeDocument/2006/relationships/hyperlink" Target="http://ru.wikipedia.org/wiki/%D0%A4%D0%B0%D0%B9%D0%BB:Spmo.gif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ru.wikipedia.org/wiki/%D0%A4%D0%B0%D0%B9%D0%BB:Simo.gif" TargetMode="External"/><Relationship Id="rId5" Type="http://schemas.openxmlformats.org/officeDocument/2006/relationships/image" Target="../media/image4.gif"/><Relationship Id="rId4" Type="http://schemas.openxmlformats.org/officeDocument/2006/relationships/hyperlink" Target="http://ru.wikipedia.org/wiki/%D0%A4%D0%B0%D0%B9%D0%BB:Samo.gi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8%D0%BD%D1%82%D0%B5%D1%80%D0%B0%D0%BA%D1%82%D0%B8%D0%B2%D0%BD%D1%8B%D0%B5_%D0%BF%D0%BE%D0%B4%D1%85%D0%BE%D0%B4%D1%8B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solnet.ee/games/index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cromedia.com/shockwave/download/download.cgi?P1_Prod_Version=ShockwaveFlash&amp;P5_Language=Englis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3457599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</a:rPr>
              <a:t>Использование интерактивных игр в воспитании и обучении детей младшего школьного возраста.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71810"/>
            <a:ext cx="7772400" cy="1739501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Автор: Рыжова И.Г.,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      учитель начальных классов МОУ «СОШ№ 7» г. Балаково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свободная развивающая деятельность;</a:t>
            </a:r>
          </a:p>
          <a:p>
            <a:r>
              <a:rPr lang="ru-RU" dirty="0" smtClean="0"/>
              <a:t> творческий характер (импровизация);</a:t>
            </a:r>
          </a:p>
          <a:p>
            <a:r>
              <a:rPr lang="ru-RU" dirty="0" smtClean="0"/>
              <a:t> эмоциональная приподнятость;</a:t>
            </a:r>
          </a:p>
          <a:p>
            <a:r>
              <a:rPr lang="ru-RU" dirty="0" smtClean="0"/>
              <a:t> наличие правил содержания игры,    последовательность её развития.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 smtClean="0">
                <a:solidFill>
                  <a:srgbClr val="0070C0"/>
                </a:solidFill>
              </a:rPr>
              <a:t>Игре присущи такие черты: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роли, взятые на себя играющими;</a:t>
            </a:r>
          </a:p>
          <a:p>
            <a:r>
              <a:rPr lang="ru-RU" dirty="0" smtClean="0"/>
              <a:t> игровые действия как средство реализации этих ролей;</a:t>
            </a:r>
          </a:p>
          <a:p>
            <a:r>
              <a:rPr lang="ru-RU" dirty="0" smtClean="0"/>
              <a:t> реальные отношения между играющими;</a:t>
            </a:r>
          </a:p>
          <a:p>
            <a:r>
              <a:rPr lang="ru-RU" dirty="0" smtClean="0"/>
              <a:t> сюжет (содержание игры) ;</a:t>
            </a:r>
          </a:p>
          <a:p>
            <a:r>
              <a:rPr lang="ru-RU" dirty="0" smtClean="0"/>
              <a:t> область действительности, условно воспроизводимая в игре.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 smtClean="0">
                <a:solidFill>
                  <a:srgbClr val="0070C0"/>
                </a:solidFill>
              </a:rPr>
              <a:t>В структуру игры входят: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err="1" smtClean="0"/>
              <a:t>Через</a:t>
            </a:r>
            <a:r>
              <a:rPr lang="en-US" dirty="0" smtClean="0"/>
              <a:t> </a:t>
            </a:r>
            <a:r>
              <a:rPr lang="en-US" dirty="0" err="1" smtClean="0"/>
              <a:t>формы</a:t>
            </a:r>
            <a:r>
              <a:rPr lang="en-US" dirty="0" smtClean="0"/>
              <a:t> </a:t>
            </a:r>
            <a:r>
              <a:rPr lang="en-US" dirty="0" err="1" smtClean="0"/>
              <a:t>обучения</a:t>
            </a:r>
            <a:r>
              <a:rPr lang="en-US" dirty="0" smtClean="0"/>
              <a:t>: </a:t>
            </a:r>
            <a:endParaRPr lang="ru-RU" dirty="0" smtClean="0"/>
          </a:p>
          <a:p>
            <a:pPr lvl="0"/>
            <a:r>
              <a:rPr lang="ru-RU" dirty="0" err="1" smtClean="0"/>
              <a:t>л</a:t>
            </a:r>
            <a:r>
              <a:rPr lang="en-US" dirty="0" err="1" smtClean="0"/>
              <a:t>абораторная</a:t>
            </a:r>
            <a:r>
              <a:rPr lang="en-US" dirty="0" smtClean="0"/>
              <a:t> </a:t>
            </a:r>
            <a:r>
              <a:rPr lang="en-US" dirty="0" err="1" smtClean="0"/>
              <a:t>работа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о</a:t>
            </a:r>
            <a:r>
              <a:rPr lang="en-US" dirty="0" err="1" smtClean="0"/>
              <a:t>бобщающий</a:t>
            </a:r>
            <a:r>
              <a:rPr lang="en-US" dirty="0" smtClean="0"/>
              <a:t> </a:t>
            </a:r>
            <a:r>
              <a:rPr lang="en-US" dirty="0" err="1" smtClean="0"/>
              <a:t>урок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en-US" dirty="0" smtClean="0"/>
              <a:t>КВН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п</a:t>
            </a:r>
            <a:r>
              <a:rPr lang="en-US" dirty="0" err="1" smtClean="0"/>
              <a:t>оле</a:t>
            </a:r>
            <a:r>
              <a:rPr lang="en-US" dirty="0" smtClean="0"/>
              <a:t> </a:t>
            </a:r>
            <a:r>
              <a:rPr lang="en-US" dirty="0" err="1" smtClean="0"/>
              <a:t>чудес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у</a:t>
            </a:r>
            <a:r>
              <a:rPr lang="en-US" dirty="0" err="1" smtClean="0"/>
              <a:t>рок-игра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у</a:t>
            </a:r>
            <a:r>
              <a:rPr lang="en-US" dirty="0" err="1" smtClean="0"/>
              <a:t>рок-путешествие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у</a:t>
            </a:r>
            <a:r>
              <a:rPr lang="en-US" dirty="0" err="1" smtClean="0"/>
              <a:t>рок-соревнование</a:t>
            </a:r>
            <a:r>
              <a:rPr lang="ru-RU" dirty="0" smtClean="0"/>
              <a:t>;</a:t>
            </a:r>
            <a:r>
              <a:rPr lang="en-US" dirty="0" smtClean="0"/>
              <a:t> </a:t>
            </a:r>
            <a:endParaRPr lang="ru-RU" dirty="0" smtClean="0"/>
          </a:p>
          <a:p>
            <a:pPr lvl="0"/>
            <a:r>
              <a:rPr lang="ru-RU" dirty="0" err="1" smtClean="0"/>
              <a:t>у</a:t>
            </a:r>
            <a:r>
              <a:rPr lang="en-US" dirty="0" err="1" smtClean="0"/>
              <a:t>рок-викторина</a:t>
            </a:r>
            <a:r>
              <a:rPr lang="ru-RU" dirty="0" smtClean="0"/>
              <a:t>;</a:t>
            </a:r>
          </a:p>
          <a:p>
            <a:pPr lvl="0"/>
            <a:r>
              <a:rPr lang="en-US" dirty="0" err="1" smtClean="0"/>
              <a:t>Что</a:t>
            </a:r>
            <a:r>
              <a:rPr lang="en-US" dirty="0" smtClean="0"/>
              <a:t>? </a:t>
            </a:r>
            <a:r>
              <a:rPr lang="en-US" dirty="0" err="1" smtClean="0"/>
              <a:t>Где</a:t>
            </a:r>
            <a:r>
              <a:rPr lang="en-US" dirty="0" smtClean="0"/>
              <a:t>? </a:t>
            </a:r>
            <a:r>
              <a:rPr lang="en-US" dirty="0" err="1" smtClean="0"/>
              <a:t>Когда</a:t>
            </a:r>
            <a:r>
              <a:rPr lang="en-US" dirty="0" smtClean="0"/>
              <a:t>?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u="sng" dirty="0" err="1" smtClean="0">
                <a:solidFill>
                  <a:srgbClr val="0070C0"/>
                </a:solidFill>
              </a:rPr>
              <a:t>Средство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реализации</a:t>
            </a:r>
            <a:r>
              <a:rPr lang="en-US" sz="3600" u="sng" dirty="0" smtClean="0">
                <a:solidFill>
                  <a:srgbClr val="0070C0"/>
                </a:solidFill>
              </a:rPr>
              <a:t>.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/>
            </a:r>
            <a:br>
              <a:rPr lang="ru-RU" sz="3600" dirty="0" smtClean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643050"/>
            <a:ext cx="8115328" cy="4286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развивать логическое мышление.</a:t>
            </a:r>
          </a:p>
          <a:p>
            <a:r>
              <a:rPr lang="ru-RU" dirty="0" smtClean="0"/>
              <a:t> сообразительность.</a:t>
            </a:r>
          </a:p>
          <a:p>
            <a:r>
              <a:rPr lang="ru-RU" dirty="0" smtClean="0"/>
              <a:t> коммуникабельность.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В случае успешного решения этих задач </a:t>
            </a:r>
            <a:r>
              <a:rPr lang="ru-RU" b="1" u="sng" dirty="0" smtClean="0">
                <a:solidFill>
                  <a:srgbClr val="0070C0"/>
                </a:solidFill>
              </a:rPr>
              <a:t>участие детей в игре позволит им приобрести опыт: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 публичных выступлений;</a:t>
            </a:r>
          </a:p>
          <a:p>
            <a:r>
              <a:rPr lang="ru-RU" dirty="0" smtClean="0"/>
              <a:t> ведение дискуссий;</a:t>
            </a:r>
          </a:p>
          <a:p>
            <a:r>
              <a:rPr lang="ru-RU" dirty="0" smtClean="0"/>
              <a:t>поведения личности и команды в меняющихся условиях.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3600" u="sng" dirty="0" smtClean="0"/>
              <a:t/>
            </a:r>
            <a:br>
              <a:rPr lang="ru-RU" sz="3600" u="sng" dirty="0" smtClean="0"/>
            </a:br>
            <a:r>
              <a:rPr lang="ru-RU" sz="3600" u="sng" dirty="0" smtClean="0">
                <a:solidFill>
                  <a:srgbClr val="0070C0"/>
                </a:solidFill>
              </a:rPr>
              <a:t>Развивающие цели интерактивных игр: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1800" dirty="0" smtClean="0"/>
              <a:t>    </a:t>
            </a:r>
            <a:r>
              <a:rPr lang="ru-RU" sz="1800" dirty="0" smtClean="0">
                <a:solidFill>
                  <a:srgbClr val="00B0F0"/>
                </a:solidFill>
              </a:rPr>
              <a:t>*</a:t>
            </a:r>
            <a:r>
              <a:rPr lang="ru-RU" sz="1800" dirty="0" smtClean="0"/>
              <a:t> </a:t>
            </a:r>
            <a:r>
              <a:rPr lang="ru-RU" sz="2000" dirty="0" smtClean="0"/>
              <a:t>Ещё в древних </a:t>
            </a:r>
            <a:r>
              <a:rPr lang="ru-RU" sz="2000" u="sng" dirty="0" smtClean="0">
                <a:hlinkClick r:id="rId2" tooltip="Афины"/>
              </a:rPr>
              <a:t>Афинах</a:t>
            </a:r>
            <a:r>
              <a:rPr lang="ru-RU" sz="2000" dirty="0" smtClean="0"/>
              <a:t> (</a:t>
            </a:r>
            <a:r>
              <a:rPr lang="en-US" sz="2000" u="sng" dirty="0" smtClean="0">
                <a:hlinkClick r:id="rId3" tooltip="VI век до н. э."/>
              </a:rPr>
              <a:t>VI</a:t>
            </a:r>
            <a:r>
              <a:rPr lang="ru-RU" sz="2000" dirty="0" smtClean="0"/>
              <a:t>—</a:t>
            </a:r>
            <a:r>
              <a:rPr lang="en-US" sz="2000" u="sng" dirty="0" smtClean="0">
                <a:hlinkClick r:id="rId4" tooltip="IV век до н. э."/>
              </a:rPr>
              <a:t>IV</a:t>
            </a:r>
            <a:r>
              <a:rPr lang="ru-RU" sz="2000" dirty="0" smtClean="0"/>
              <a:t> века до н. э.) пафос практики организованного воспитания и обучения пронизывал принцип соревнования (</a:t>
            </a:r>
            <a:r>
              <a:rPr lang="ru-RU" sz="2000" u="sng" dirty="0" err="1" smtClean="0">
                <a:hlinkClick r:id="rId5" tooltip="Агностика (страница отсутствует)"/>
              </a:rPr>
              <a:t>агонистики</a:t>
            </a:r>
            <a:r>
              <a:rPr lang="ru-RU" sz="2000" dirty="0" smtClean="0"/>
              <a:t>).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  *</a:t>
            </a:r>
            <a:r>
              <a:rPr lang="ru-RU" sz="2000" dirty="0" smtClean="0"/>
              <a:t>В Западной Европе в </a:t>
            </a:r>
            <a:r>
              <a:rPr lang="ru-RU" sz="2000" u="sng" dirty="0" smtClean="0">
                <a:hlinkClick r:id="rId6" tooltip="Эпоха Возрождения"/>
              </a:rPr>
              <a:t>эпоху Возрождения</a:t>
            </a:r>
            <a:r>
              <a:rPr lang="ru-RU" sz="2000" dirty="0" smtClean="0"/>
              <a:t> и </a:t>
            </a:r>
            <a:r>
              <a:rPr lang="ru-RU" sz="2000" u="sng" dirty="0" smtClean="0">
                <a:hlinkClick r:id="rId7" tooltip="Реформация"/>
              </a:rPr>
              <a:t>реформации</a:t>
            </a:r>
            <a:r>
              <a:rPr lang="ru-RU" sz="2000" dirty="0" smtClean="0"/>
              <a:t> к использованию принципов игрового обучения призывали </a:t>
            </a:r>
            <a:r>
              <a:rPr lang="ru-RU" sz="2000" u="sng" dirty="0" err="1" smtClean="0">
                <a:hlinkClick r:id="rId8" tooltip="Т.Компанелла (страница отсутствует)"/>
              </a:rPr>
              <a:t>Т.Компанелла</a:t>
            </a:r>
            <a:r>
              <a:rPr lang="ru-RU" sz="2000" dirty="0" smtClean="0"/>
              <a:t> и </a:t>
            </a:r>
            <a:r>
              <a:rPr lang="ru-RU" sz="2000" u="sng" dirty="0" smtClean="0">
                <a:hlinkClick r:id="rId9" tooltip="Ф.Рабле (страница отсутствует)"/>
              </a:rPr>
              <a:t>Ф.Рабле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</a:t>
            </a:r>
            <a:r>
              <a:rPr lang="ru-RU" sz="2000" dirty="0" smtClean="0">
                <a:solidFill>
                  <a:srgbClr val="00B0F0"/>
                </a:solidFill>
              </a:rPr>
              <a:t>*</a:t>
            </a:r>
            <a:r>
              <a:rPr lang="ru-RU" sz="2000" u="sng" dirty="0" smtClean="0">
                <a:hlinkClick r:id="rId10" tooltip="Демокрит"/>
              </a:rPr>
              <a:t> </a:t>
            </a:r>
            <a:r>
              <a:rPr lang="ru-RU" sz="2000" u="sng" dirty="0" err="1" smtClean="0">
                <a:hlinkClick r:id="rId10" tooltip="Демокрит"/>
              </a:rPr>
              <a:t>Демокрит</a:t>
            </a:r>
            <a:r>
              <a:rPr lang="ru-RU" sz="2000" dirty="0" smtClean="0"/>
              <a:t> (460—370 до н.</a:t>
            </a:r>
            <a:r>
              <a:rPr lang="en-US" sz="2000" dirty="0" smtClean="0"/>
              <a:t> </a:t>
            </a:r>
            <a:r>
              <a:rPr lang="ru-RU" sz="2000" dirty="0" smtClean="0"/>
              <a:t>э.) придавал огромное значение воспитанию интеллекта, предлагал формировать у учеников стремление постигнуть неизвестное, чувство долга и ответственности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</a:t>
            </a:r>
            <a:r>
              <a:rPr lang="ru-RU" sz="2000" dirty="0" smtClean="0">
                <a:solidFill>
                  <a:srgbClr val="00B0F0"/>
                </a:solidFill>
              </a:rPr>
              <a:t>*</a:t>
            </a:r>
            <a:r>
              <a:rPr lang="ru-RU" sz="2000" u="sng" dirty="0" smtClean="0">
                <a:hlinkClick r:id="rId11" tooltip="Сократ"/>
              </a:rPr>
              <a:t> Сократ</a:t>
            </a:r>
            <a:r>
              <a:rPr lang="ru-RU" sz="2000" dirty="0" smtClean="0"/>
              <a:t> (470/469 − 399 до н.</a:t>
            </a:r>
            <a:r>
              <a:rPr lang="en-US" sz="2000" dirty="0" smtClean="0"/>
              <a:t> </a:t>
            </a:r>
            <a:r>
              <a:rPr lang="ru-RU" sz="2000" dirty="0" smtClean="0"/>
              <a:t>э.) видел наиболее верный путь проявления способностей человека в самопознании.</a:t>
            </a:r>
            <a:endParaRPr lang="ru-RU" sz="2000" u="sng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</a:t>
            </a:r>
            <a:r>
              <a:rPr lang="ru-RU" sz="2000" dirty="0" smtClean="0">
                <a:solidFill>
                  <a:srgbClr val="00B0F0"/>
                </a:solidFill>
              </a:rPr>
              <a:t>*</a:t>
            </a:r>
            <a:r>
              <a:rPr lang="ru-RU" sz="2000" u="sng" dirty="0" smtClean="0">
                <a:hlinkClick r:id="rId12" tooltip="Платон"/>
              </a:rPr>
              <a:t> Платон</a:t>
            </a:r>
            <a:r>
              <a:rPr lang="ru-RU" sz="2000" dirty="0" smtClean="0"/>
              <a:t> (427−347 до н.</a:t>
            </a:r>
            <a:r>
              <a:rPr lang="en-US" sz="2000" dirty="0" smtClean="0"/>
              <a:t> </a:t>
            </a:r>
            <a:r>
              <a:rPr lang="ru-RU" sz="2000" dirty="0" smtClean="0"/>
              <a:t>э.) подчёркивал особую важность эстетического развития ребёнка средствами музыки, поэзии, танцев, игр, дающих простор творчеству.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</a:t>
            </a:r>
            <a:r>
              <a:rPr lang="ru-RU" sz="2000" dirty="0" smtClean="0">
                <a:solidFill>
                  <a:srgbClr val="00B0F0"/>
                </a:solidFill>
              </a:rPr>
              <a:t>*</a:t>
            </a:r>
            <a:r>
              <a:rPr lang="ru-RU" sz="2000" dirty="0" smtClean="0"/>
              <a:t> В </a:t>
            </a:r>
            <a:r>
              <a:rPr lang="en-US" sz="2000" u="sng" dirty="0" smtClean="0">
                <a:hlinkClick r:id="rId13" tooltip="XV"/>
              </a:rPr>
              <a:t>XV</a:t>
            </a:r>
            <a:r>
              <a:rPr lang="ru-RU" sz="2000" dirty="0" smtClean="0"/>
              <a:t>—</a:t>
            </a:r>
            <a:r>
              <a:rPr lang="en-US" sz="2000" u="sng" dirty="0" smtClean="0">
                <a:hlinkClick r:id="rId14" tooltip="XVII"/>
              </a:rPr>
              <a:t>XVII</a:t>
            </a:r>
            <a:r>
              <a:rPr lang="ru-RU" sz="2000" dirty="0" smtClean="0"/>
              <a:t> веках </a:t>
            </a:r>
            <a:r>
              <a:rPr lang="ru-RU" sz="2000" u="sng" dirty="0" smtClean="0">
                <a:hlinkClick r:id="rId15" tooltip="Ян Амос Каменский"/>
              </a:rPr>
              <a:t>Ян </a:t>
            </a:r>
            <a:r>
              <a:rPr lang="ru-RU" sz="2000" u="sng" dirty="0" err="1" smtClean="0">
                <a:hlinkClick r:id="rId15" tooltip="Ян Амос Каменский"/>
              </a:rPr>
              <a:t>Амос</a:t>
            </a:r>
            <a:r>
              <a:rPr lang="ru-RU" sz="2000" u="sng" dirty="0" smtClean="0">
                <a:hlinkClick r:id="rId15" tooltip="Ян Амос Каменский"/>
              </a:rPr>
              <a:t> Каменский</a:t>
            </a:r>
            <a:r>
              <a:rPr lang="ru-RU" sz="2000" dirty="0" smtClean="0"/>
              <a:t> (1592 - 1670) призывал все «школы — каторги», «школы-мастерские» превратить в места игр.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</a:t>
            </a:r>
            <a:r>
              <a:rPr lang="ru-RU" sz="2000" dirty="0" smtClean="0">
                <a:solidFill>
                  <a:srgbClr val="00B0F0"/>
                </a:solidFill>
              </a:rPr>
              <a:t>*</a:t>
            </a:r>
            <a:r>
              <a:rPr lang="ru-RU" sz="2000" u="sng" dirty="0" smtClean="0">
                <a:hlinkClick r:id="rId16" tooltip="Руссо, Жан-Жак"/>
              </a:rPr>
              <a:t>Ж.-Ж. Руссо</a:t>
            </a:r>
            <a:r>
              <a:rPr lang="ru-RU" sz="2000" dirty="0" smtClean="0"/>
              <a:t>, ставя задачи гражданского воспитания человека, предлагал программу педагогических мероприятий: общественно полезный труд, совместные игры, празднества.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*</a:t>
            </a:r>
            <a:r>
              <a:rPr lang="ru-RU" sz="2000" dirty="0" smtClean="0"/>
              <a:t>Как педагогическое явление игру одним из первых классифицировал </a:t>
            </a:r>
            <a:r>
              <a:rPr lang="ru-RU" sz="2000" u="sng" dirty="0" smtClean="0">
                <a:hlinkClick r:id="rId17" tooltip="Фрёбель, Фридрих"/>
              </a:rPr>
              <a:t>Фридрих </a:t>
            </a:r>
            <a:r>
              <a:rPr lang="ru-RU" sz="2000" u="sng" dirty="0" err="1" smtClean="0">
                <a:hlinkClick r:id="rId17" tooltip="Фрёбель, Фридрих"/>
              </a:rPr>
              <a:t>Фрёбель</a:t>
            </a:r>
            <a:endParaRPr lang="ru-RU" sz="2000" u="sng" dirty="0" smtClean="0"/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*</a:t>
            </a:r>
            <a:r>
              <a:rPr lang="ru-RU" sz="2000" dirty="0" smtClean="0"/>
              <a:t>Первая деловая игра была разработана и проведена </a:t>
            </a:r>
            <a:r>
              <a:rPr lang="ru-RU" sz="2000" u="sng" dirty="0" smtClean="0">
                <a:hlinkClick r:id="rId18" tooltip="М.М. Бирштейн (страница отсутствует)"/>
              </a:rPr>
              <a:t>М.М. </a:t>
            </a:r>
            <a:r>
              <a:rPr lang="ru-RU" sz="2000" u="sng" dirty="0" err="1" smtClean="0">
                <a:hlinkClick r:id="rId18" tooltip="М.М. Бирштейн (страница отсутствует)"/>
              </a:rPr>
              <a:t>Бирштейн</a:t>
            </a:r>
            <a:r>
              <a:rPr lang="ru-RU" sz="2000" dirty="0" smtClean="0"/>
              <a:t> в </a:t>
            </a:r>
            <a:r>
              <a:rPr lang="ru-RU" sz="2000" u="sng" dirty="0" smtClean="0">
                <a:hlinkClick r:id="rId19" tooltip="СССР"/>
              </a:rPr>
              <a:t>СССР</a:t>
            </a:r>
            <a:r>
              <a:rPr lang="ru-RU" sz="2000" dirty="0" smtClean="0"/>
              <a:t> в </a:t>
            </a:r>
            <a:r>
              <a:rPr lang="ru-RU" sz="2000" u="sng" dirty="0" smtClean="0">
                <a:hlinkClick r:id="rId20" tooltip="1932"/>
              </a:rPr>
              <a:t>1932</a:t>
            </a:r>
            <a:r>
              <a:rPr lang="ru-RU" sz="2000" dirty="0" smtClean="0"/>
              <a:t> году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*</a:t>
            </a:r>
            <a:r>
              <a:rPr lang="ru-RU" sz="2000" dirty="0" smtClean="0"/>
              <a:t>Однако в </a:t>
            </a:r>
            <a:r>
              <a:rPr lang="ru-RU" sz="2000" u="sng" dirty="0" smtClean="0">
                <a:hlinkClick r:id="rId21" tooltip="1938"/>
              </a:rPr>
              <a:t>1938</a:t>
            </a:r>
            <a:r>
              <a:rPr lang="ru-RU" sz="2000" dirty="0" smtClean="0"/>
              <a:t> году деловые игры в СССР постигла участь ряда научных направлений — они были запрещены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F0"/>
                </a:solidFill>
              </a:rPr>
              <a:t>   * </a:t>
            </a:r>
            <a:r>
              <a:rPr lang="ru-RU" sz="2000" dirty="0" smtClean="0"/>
              <a:t>их второе рождение произошло только в </a:t>
            </a:r>
            <a:r>
              <a:rPr lang="ru-RU" sz="2000" u="sng" dirty="0" smtClean="0">
                <a:hlinkClick r:id="rId22" tooltip="1960-е"/>
              </a:rPr>
              <a:t>1960-х</a:t>
            </a:r>
            <a:r>
              <a:rPr lang="ru-RU" sz="2000" dirty="0" smtClean="0"/>
              <a:t> г., после того как появились первые деловые игры в США (</a:t>
            </a:r>
            <a:r>
              <a:rPr lang="ru-RU" sz="2000" u="sng" dirty="0" smtClean="0">
                <a:hlinkClick r:id="rId23" tooltip="1956"/>
              </a:rPr>
              <a:t>1956</a:t>
            </a:r>
            <a:r>
              <a:rPr lang="ru-RU" sz="2000" dirty="0" smtClean="0"/>
              <a:t> г.) </a:t>
            </a:r>
            <a:endParaRPr lang="ru-RU" sz="2000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/>
            </a:r>
            <a:br>
              <a:rPr lang="ru-RU" sz="4000" dirty="0" smtClean="0">
                <a:solidFill>
                  <a:srgbClr val="00B0F0"/>
                </a:solidFill>
              </a:rPr>
            </a:br>
            <a:r>
              <a:rPr lang="ru-RU" sz="2700" dirty="0" smtClean="0">
                <a:solidFill>
                  <a:srgbClr val="00B0F0"/>
                </a:solidFill>
              </a:rPr>
              <a:t>Игровое обучение имеет глубокие исторические корни. </a:t>
            </a:r>
            <a:r>
              <a:rPr lang="ru-RU" sz="4400" dirty="0" smtClean="0">
                <a:solidFill>
                  <a:srgbClr val="00B0F0"/>
                </a:solidFill>
              </a:rPr>
              <a:t/>
            </a:r>
            <a:br>
              <a:rPr lang="ru-RU" sz="4400" dirty="0" smtClean="0">
                <a:solidFill>
                  <a:srgbClr val="00B0F0"/>
                </a:solidFill>
              </a:rPr>
            </a:br>
            <a:endParaRPr lang="ru-RU" dirty="0"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err="1" smtClean="0"/>
              <a:t>т</a:t>
            </a:r>
            <a:r>
              <a:rPr lang="en-US" dirty="0" err="1" smtClean="0"/>
              <a:t>ворческие</a:t>
            </a:r>
            <a:r>
              <a:rPr lang="en-US" dirty="0" smtClean="0"/>
              <a:t> </a:t>
            </a:r>
            <a:r>
              <a:rPr lang="en-US" dirty="0" err="1" smtClean="0"/>
              <a:t>задания</a:t>
            </a:r>
            <a:r>
              <a:rPr lang="en-US" dirty="0" smtClean="0"/>
              <a:t> </a:t>
            </a:r>
            <a:r>
              <a:rPr lang="ru-RU" dirty="0" smtClean="0"/>
              <a:t>;</a:t>
            </a:r>
            <a:endParaRPr lang="ru-RU" i="1" dirty="0" smtClean="0"/>
          </a:p>
          <a:p>
            <a:pPr lvl="0"/>
            <a:r>
              <a:rPr lang="ru-RU" dirty="0" err="1" smtClean="0"/>
              <a:t>р</a:t>
            </a:r>
            <a:r>
              <a:rPr lang="en-US" dirty="0" err="1" smtClean="0"/>
              <a:t>абота</a:t>
            </a:r>
            <a:r>
              <a:rPr lang="en-US" dirty="0" smtClean="0"/>
              <a:t> в </a:t>
            </a:r>
            <a:r>
              <a:rPr lang="en-US" dirty="0" err="1" smtClean="0"/>
              <a:t>малых</a:t>
            </a:r>
            <a:r>
              <a:rPr lang="en-US" dirty="0" smtClean="0"/>
              <a:t> </a:t>
            </a:r>
            <a:r>
              <a:rPr lang="en-US" dirty="0" err="1" smtClean="0"/>
              <a:t>группах</a:t>
            </a:r>
            <a:r>
              <a:rPr lang="en-US" dirty="0" smtClean="0"/>
              <a:t> </a:t>
            </a:r>
            <a:r>
              <a:rPr lang="ru-RU" dirty="0" smtClean="0"/>
              <a:t>;</a:t>
            </a:r>
          </a:p>
          <a:p>
            <a:pPr lvl="0"/>
            <a:r>
              <a:rPr lang="ru-RU" u="sng" dirty="0" smtClean="0">
                <a:hlinkClick r:id="rId2" tooltip="Игровое обучение"/>
              </a:rPr>
              <a:t>обучающие игры</a:t>
            </a:r>
            <a:r>
              <a:rPr lang="ru-RU" dirty="0" smtClean="0"/>
              <a:t> (ролевые игры, имитации, деловые игры и образовательные игры) ;</a:t>
            </a:r>
          </a:p>
          <a:p>
            <a:pPr lvl="0"/>
            <a:r>
              <a:rPr lang="ru-RU" dirty="0" smtClean="0"/>
              <a:t>использование общественных ресурсов (приглашение специалиста, экскурсии) ;</a:t>
            </a:r>
          </a:p>
          <a:p>
            <a:pPr lvl="0"/>
            <a:r>
              <a:rPr lang="ru-RU" dirty="0" smtClean="0"/>
              <a:t>социальные проекты и другие внеаудиторные методы обучения (социальные проекты, соревнования, радио и газеты, фильмы, спектакли, выставки, представления, песни и сказки) ;</a:t>
            </a:r>
          </a:p>
          <a:p>
            <a:pPr lvl="0"/>
            <a:r>
              <a:rPr lang="ru-RU" dirty="0" err="1" smtClean="0"/>
              <a:t>р</a:t>
            </a:r>
            <a:r>
              <a:rPr lang="en-US" dirty="0" err="1" smtClean="0"/>
              <a:t>азминки</a:t>
            </a:r>
            <a:r>
              <a:rPr lang="en-US" dirty="0" smtClean="0"/>
              <a:t> 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изучение и закрепление нового материала (интерактивная лекция, работа с наглядными пособиями, видео- и аудиоматериалами, «ученик в роли учителя», «каждый учит каждого», мозаика (ажурная пила), использование вопросов, Сократический диалог) ;</a:t>
            </a:r>
          </a:p>
          <a:p>
            <a:pPr lvl="0"/>
            <a:r>
              <a:rPr lang="ru-RU" dirty="0" smtClean="0"/>
              <a:t>обсуждение сложных и дискуссионных вопросов и проблем («Займи позицию», «шкала мнений».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1451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Основное отличие интерактивных упражнений и заданий от обычных в том, что они направлены не только и не столько на закрепление уже изученного материала, сколько на изучение нового. Современная </a:t>
            </a:r>
            <a:r>
              <a:rPr lang="ru-RU" sz="2000" u="sng" dirty="0" smtClean="0">
                <a:solidFill>
                  <a:srgbClr val="0070C0"/>
                </a:solidFill>
                <a:hlinkClick r:id="rId3" tooltip="Педагогика"/>
              </a:rPr>
              <a:t>педагогика</a:t>
            </a:r>
            <a:r>
              <a:rPr lang="ru-RU" sz="2000" dirty="0" smtClean="0">
                <a:solidFill>
                  <a:srgbClr val="0070C0"/>
                </a:solidFill>
              </a:rPr>
              <a:t> богата целым арсеналом интерактивных подходов, среди которых можно выделить </a:t>
            </a:r>
            <a:r>
              <a:rPr lang="ru-RU" sz="2000" dirty="0" smtClean="0">
                <a:solidFill>
                  <a:srgbClr val="0070C0"/>
                </a:solidFill>
              </a:rPr>
              <a:t>следующие</a:t>
            </a:r>
            <a:r>
              <a:rPr lang="ru-RU" sz="2000" dirty="0" smtClean="0">
                <a:solidFill>
                  <a:srgbClr val="0070C0"/>
                </a:solidFill>
              </a:rPr>
              <a:t>:</a:t>
            </a: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31432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Интерактивный метод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Пассивный метод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Активный метод</a:t>
            </a:r>
            <a:endParaRPr lang="ru-RU" dirty="0"/>
          </a:p>
        </p:txBody>
      </p:sp>
      <p:pic>
        <p:nvPicPr>
          <p:cNvPr id="9" name="Содержимое 8" descr="Spmo.gif">
            <a:hlinkClick r:id="rId2"/>
          </p:cNvPr>
          <p:cNvPicPr>
            <a:picLocks noGr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3143248"/>
            <a:ext cx="32004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Samo.gif">
            <a:hlinkClick r:id="rId4"/>
          </p:cNvPr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071810"/>
            <a:ext cx="3209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imo.gif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214290"/>
            <a:ext cx="421484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Интерактивный </a:t>
            </a:r>
            <a:r>
              <a:rPr lang="ru-RU" dirty="0" smtClean="0"/>
              <a:t>(«</a:t>
            </a:r>
            <a:r>
              <a:rPr lang="en-US" dirty="0" smtClean="0"/>
              <a:t>Inter</a:t>
            </a:r>
            <a:r>
              <a:rPr lang="ru-RU" dirty="0" smtClean="0"/>
              <a:t>» - это взаимный, «</a:t>
            </a:r>
            <a:r>
              <a:rPr lang="en-US" dirty="0" smtClean="0"/>
              <a:t>act</a:t>
            </a:r>
            <a:r>
              <a:rPr lang="ru-RU" dirty="0" smtClean="0"/>
              <a:t>» - действовать) – означает взаимодействовать, находиться в режиме беседы, диалога с кем-либо.</a:t>
            </a:r>
          </a:p>
          <a:p>
            <a:pPr>
              <a:buNone/>
            </a:pPr>
            <a:r>
              <a:rPr lang="ru-RU" dirty="0" smtClean="0"/>
              <a:t>   Другими словами, в отличие от активных методов, интерактивные ориентированы на более широкое взаимодействие учеников не только с учителем, но и друг с другом и на доминирование активности учащихся в процессе обучения. </a:t>
            </a:r>
          </a:p>
          <a:p>
            <a:pPr>
              <a:buNone/>
            </a:pPr>
            <a:r>
              <a:rPr lang="ru-RU" dirty="0" smtClean="0"/>
              <a:t>   Место учителя в интерактивных уроках сводится к направлению деятельности учащихся на достижение целей урока. 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00B0F0"/>
                </a:solidFill>
                <a:hlinkClick r:id="rId2" tooltip="Интерактивные подходы"/>
              </a:rPr>
              <a:t>Интерактивный метод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ИГРОТЕКА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 компьютерные flash-игры,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созданные специально для портала "Солнышко"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106 игр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25" descr="Развивающие компьютерные игр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643314"/>
            <a:ext cx="3214710" cy="242889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409700"/>
            <a:ext cx="907434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9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Только для личного просмотра.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99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Перепубликация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9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распространение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запрещены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9933C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Внимание! Все игры работоспособны и успешно грузятся по выделенной линии.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просмотра игр необходим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Macromedia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Flash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Player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CIM\101MSDCF\DSC0249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7715304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71612"/>
            <a:ext cx="8229600" cy="4525963"/>
          </a:xfrm>
        </p:spPr>
        <p:txBody>
          <a:bodyPr/>
          <a:lstStyle/>
          <a:p>
            <a:pPr>
              <a:buNone/>
            </a:pPr>
            <a:endParaRPr lang="ru-RU" sz="2000" b="1" u="sng" dirty="0" smtClean="0"/>
          </a:p>
          <a:p>
            <a:pPr>
              <a:buNone/>
            </a:pPr>
            <a:endParaRPr lang="ru-RU" sz="2000" b="1" u="sng" dirty="0" smtClean="0"/>
          </a:p>
          <a:p>
            <a:pPr algn="ctr">
              <a:buNone/>
            </a:pPr>
            <a:r>
              <a:rPr lang="ru-RU" sz="2400" b="1" u="sng" dirty="0" smtClean="0">
                <a:solidFill>
                  <a:srgbClr val="0070C0"/>
                </a:solidFill>
              </a:rPr>
              <a:t>Шесть   стилей   педагогического   общения:</a:t>
            </a:r>
          </a:p>
          <a:p>
            <a:endParaRPr lang="ru-RU" sz="1800" dirty="0" smtClean="0"/>
          </a:p>
          <a:p>
            <a:r>
              <a:rPr lang="ru-RU" sz="2000" dirty="0" smtClean="0"/>
              <a:t>стиль увлеченности; </a:t>
            </a:r>
          </a:p>
          <a:p>
            <a:r>
              <a:rPr lang="ru-RU" sz="2000" dirty="0" smtClean="0"/>
              <a:t>стиль дружеского общения ;</a:t>
            </a:r>
          </a:p>
          <a:p>
            <a:r>
              <a:rPr lang="ru-RU" sz="2000" dirty="0" smtClean="0"/>
              <a:t>стиль диалогического общения;</a:t>
            </a:r>
          </a:p>
          <a:p>
            <a:r>
              <a:rPr lang="ru-RU" sz="2000" dirty="0" smtClean="0"/>
              <a:t>стиль </a:t>
            </a:r>
            <a:r>
              <a:rPr lang="ru-RU" sz="2000" dirty="0" err="1" smtClean="0"/>
              <a:t>дистанцирования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стиль устрашения;</a:t>
            </a:r>
          </a:p>
          <a:p>
            <a:r>
              <a:rPr lang="ru-RU" sz="2000" dirty="0" smtClean="0"/>
              <a:t>стиль заигрывания.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B0F0"/>
                </a:solidFill>
              </a:rPr>
              <a:t>«Учитель и ученик растут вместе»</a:t>
            </a:r>
            <a:br>
              <a:rPr lang="ru-RU" sz="2000" dirty="0" smtClean="0">
                <a:solidFill>
                  <a:srgbClr val="00B0F0"/>
                </a:solidFill>
              </a:rPr>
            </a:br>
            <a:r>
              <a:rPr lang="ru-RU" sz="2000" dirty="0" smtClean="0">
                <a:solidFill>
                  <a:srgbClr val="00B0F0"/>
                </a:solidFill>
              </a:rPr>
              <a:t>Конфуций 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выражать свою точку зрения, а не отмалчиваться;</a:t>
            </a:r>
          </a:p>
          <a:p>
            <a:r>
              <a:rPr lang="ru-RU" sz="2800" dirty="0" smtClean="0"/>
              <a:t>справляться со своими страхами и стрессом;</a:t>
            </a:r>
          </a:p>
          <a:p>
            <a:r>
              <a:rPr lang="ru-RU" sz="2800" dirty="0" smtClean="0"/>
              <a:t>развить сильные стороны своего характера.</a:t>
            </a:r>
          </a:p>
          <a:p>
            <a:r>
              <a:rPr lang="ru-RU" sz="2800" dirty="0" smtClean="0"/>
              <a:t>находить выход, из конфликтных ситуаций и многому другому.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u="sng" dirty="0" smtClean="0">
                <a:solidFill>
                  <a:srgbClr val="0070C0"/>
                </a:solidFill>
              </a:rPr>
              <a:t>Игры помогут детям учиться:</a:t>
            </a: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развлекательная (воодушевить, развлечь, доставить удовольствие)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коммуникативная (позволяет общаться с куклой, например)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самореализации (дети с физическими отклонениями) (полигон в человеческой практике).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терапевтическая (помогает преодолеть трудности в различных видах деятельности ).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диагностическая (отклонение от нормативного поведения) Ребёнок в игре раскован, раскрыт. </a:t>
            </a:r>
            <a:r>
              <a:rPr lang="en-US" dirty="0" err="1" smtClean="0"/>
              <a:t>Он</a:t>
            </a:r>
            <a:r>
              <a:rPr lang="en-US" dirty="0" smtClean="0"/>
              <a:t> </a:t>
            </a:r>
            <a:r>
              <a:rPr lang="en-US" dirty="0" err="1" smtClean="0"/>
              <a:t>может</a:t>
            </a:r>
            <a:r>
              <a:rPr lang="en-US" dirty="0" smtClean="0"/>
              <a:t> </a:t>
            </a:r>
            <a:r>
              <a:rPr lang="en-US" dirty="0" err="1" smtClean="0"/>
              <a:t>себя</a:t>
            </a:r>
            <a:r>
              <a:rPr lang="en-US" dirty="0" smtClean="0"/>
              <a:t> </a:t>
            </a:r>
            <a:r>
              <a:rPr lang="en-US" dirty="0" err="1" smtClean="0"/>
              <a:t>проявить</a:t>
            </a:r>
            <a:r>
              <a:rPr lang="en-US" dirty="0" smtClean="0"/>
              <a:t>.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коррекции (внесение позитивных изменений в структуру позитивных показателей). </a:t>
            </a:r>
          </a:p>
          <a:p>
            <a:pPr lvl="0"/>
            <a:endParaRPr lang="ru-RU" dirty="0" smtClean="0"/>
          </a:p>
          <a:p>
            <a:pPr lvl="0"/>
            <a:r>
              <a:rPr lang="en-US" dirty="0" err="1" smtClean="0"/>
              <a:t>межнациональные</a:t>
            </a:r>
            <a:r>
              <a:rPr lang="en-US" dirty="0" smtClean="0"/>
              <a:t> </a:t>
            </a:r>
            <a:r>
              <a:rPr lang="en-US" dirty="0" err="1" smtClean="0"/>
              <a:t>коммуникации</a:t>
            </a:r>
            <a:r>
              <a:rPr lang="en-US" dirty="0" smtClean="0"/>
              <a:t>. 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социализация (усвоение норм человеческого общения.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Игра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выполняет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следующие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функции</a:t>
            </a:r>
            <a:r>
              <a:rPr lang="en-US" sz="3600" u="sng" dirty="0" smtClean="0">
                <a:solidFill>
                  <a:srgbClr val="0070C0"/>
                </a:solidFill>
              </a:rPr>
              <a:t>: 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928669"/>
          <a:ext cx="7358114" cy="5078351"/>
        </p:xfrm>
        <a:graphic>
          <a:graphicData uri="http://schemas.openxmlformats.org/drawingml/2006/table">
            <a:tbl>
              <a:tblPr/>
              <a:tblGrid>
                <a:gridCol w="3679057"/>
                <a:gridCol w="3679057"/>
              </a:tblGrid>
              <a:tr h="900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Компонент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игровой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технологии</a:t>
                      </a:r>
                      <a:endParaRPr lang="ru-RU" sz="2400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Структурные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элементы</a:t>
                      </a:r>
                      <a:r>
                        <a:rPr lang="en-US" sz="2400" dirty="0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0070C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</a:t>
                      </a:r>
                      <a:endParaRPr lang="ru-RU" sz="2400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93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Мотивационный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Установочный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элемент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игровая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ситуация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8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Ориентационно-целевой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Задачи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00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Содержательно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операционный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Правило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игровые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действия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8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Ценностно-волевой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Игровые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состояния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84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Оценочный</a:t>
                      </a:r>
                      <a:endParaRPr lang="ru-RU" sz="2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Результат</a:t>
                      </a:r>
                      <a:r>
                        <a:rPr lang="en-US" sz="2400" dirty="0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7030A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</a:t>
                      </a:r>
                      <a:endParaRPr lang="ru-RU" sz="2400" dirty="0">
                        <a:solidFill>
                          <a:srgbClr val="7030A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675" marR="66675" marT="66675" marB="666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3" y="142852"/>
            <a:ext cx="885831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игровой технологии выделяют следующие компоненты: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estival.1september.ru/articles/514115/img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4399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200" dirty="0" err="1" smtClean="0"/>
              <a:t>с</a:t>
            </a:r>
            <a:r>
              <a:rPr lang="en-US" sz="2200" dirty="0" err="1" smtClean="0"/>
              <a:t>оздать</a:t>
            </a:r>
            <a:r>
              <a:rPr lang="en-US" sz="2200" dirty="0" smtClean="0"/>
              <a:t> </a:t>
            </a:r>
            <a:r>
              <a:rPr lang="en-US" sz="2200" dirty="0" err="1" smtClean="0"/>
              <a:t>атмосферу</a:t>
            </a:r>
            <a:r>
              <a:rPr lang="en-US" sz="2200" dirty="0" smtClean="0"/>
              <a:t> к </a:t>
            </a:r>
            <a:r>
              <a:rPr lang="en-US" sz="2200" dirty="0" err="1" smtClean="0"/>
              <a:t>сотрудничеству</a:t>
            </a:r>
            <a:r>
              <a:rPr lang="en-US" sz="2200" dirty="0" smtClean="0"/>
              <a:t> </a:t>
            </a:r>
            <a:r>
              <a:rPr lang="ru-RU" sz="2200" dirty="0" smtClean="0"/>
              <a:t>;</a:t>
            </a:r>
          </a:p>
          <a:p>
            <a:pPr lvl="0"/>
            <a:r>
              <a:rPr lang="ru-RU" sz="2200" dirty="0" err="1" smtClean="0"/>
              <a:t>с</a:t>
            </a:r>
            <a:r>
              <a:rPr lang="en-US" sz="2200" dirty="0" err="1" smtClean="0"/>
              <a:t>оздать</a:t>
            </a:r>
            <a:r>
              <a:rPr lang="en-US" sz="2200" dirty="0" smtClean="0"/>
              <a:t> </a:t>
            </a:r>
            <a:r>
              <a:rPr lang="en-US" sz="2200" dirty="0" err="1" smtClean="0"/>
              <a:t>благоприятный</a:t>
            </a:r>
            <a:r>
              <a:rPr lang="en-US" sz="2200" dirty="0" smtClean="0"/>
              <a:t> </a:t>
            </a:r>
            <a:r>
              <a:rPr lang="en-US" sz="2200" dirty="0" err="1" smtClean="0"/>
              <a:t>эмоциональный</a:t>
            </a:r>
            <a:r>
              <a:rPr lang="en-US" sz="2200" dirty="0" smtClean="0"/>
              <a:t> </a:t>
            </a:r>
            <a:r>
              <a:rPr lang="en-US" sz="2200" dirty="0" err="1" smtClean="0"/>
              <a:t>фон</a:t>
            </a:r>
            <a:r>
              <a:rPr lang="en-US" sz="2200" dirty="0" smtClean="0"/>
              <a:t> </a:t>
            </a:r>
            <a:r>
              <a:rPr lang="ru-RU" sz="2200" dirty="0" smtClean="0"/>
              <a:t>;</a:t>
            </a:r>
          </a:p>
          <a:p>
            <a:pPr lvl="0"/>
            <a:r>
              <a:rPr lang="ru-RU" sz="2200" dirty="0" err="1" smtClean="0"/>
              <a:t>у</a:t>
            </a:r>
            <a:r>
              <a:rPr lang="en-US" sz="2200" dirty="0" err="1" smtClean="0"/>
              <a:t>честь</a:t>
            </a:r>
            <a:r>
              <a:rPr lang="en-US" sz="2200" dirty="0" smtClean="0"/>
              <a:t> </a:t>
            </a:r>
            <a:r>
              <a:rPr lang="en-US" sz="2200" dirty="0" err="1" smtClean="0"/>
              <a:t>индивидуальные</a:t>
            </a:r>
            <a:r>
              <a:rPr lang="en-US" sz="2200" dirty="0" smtClean="0"/>
              <a:t> </a:t>
            </a:r>
            <a:r>
              <a:rPr lang="en-US" sz="2200" dirty="0" err="1" smtClean="0"/>
              <a:t>мнения</a:t>
            </a:r>
            <a:r>
              <a:rPr lang="en-US" sz="2200" dirty="0" smtClean="0"/>
              <a:t> </a:t>
            </a:r>
            <a:r>
              <a:rPr lang="en-US" sz="2200" dirty="0" err="1" smtClean="0"/>
              <a:t>учащихся</a:t>
            </a:r>
            <a:r>
              <a:rPr lang="ru-RU" sz="2200" dirty="0" smtClean="0"/>
              <a:t>;</a:t>
            </a:r>
            <a:r>
              <a:rPr lang="en-US" sz="2200" dirty="0" smtClean="0"/>
              <a:t> </a:t>
            </a:r>
            <a:endParaRPr lang="ru-RU" sz="2200" dirty="0" smtClean="0"/>
          </a:p>
          <a:p>
            <a:pPr lvl="0"/>
            <a:r>
              <a:rPr lang="ru-RU" sz="2200" dirty="0" err="1" smtClean="0"/>
              <a:t>о</a:t>
            </a:r>
            <a:r>
              <a:rPr lang="en-US" sz="2200" dirty="0" err="1" smtClean="0"/>
              <a:t>пора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групповой</a:t>
            </a:r>
            <a:r>
              <a:rPr lang="en-US" sz="2200" dirty="0" smtClean="0"/>
              <a:t> </a:t>
            </a:r>
            <a:r>
              <a:rPr lang="en-US" sz="2200" dirty="0" err="1" smtClean="0"/>
              <a:t>опыт</a:t>
            </a:r>
            <a:r>
              <a:rPr lang="en-US" sz="2200" dirty="0" smtClean="0"/>
              <a:t> </a:t>
            </a:r>
            <a:r>
              <a:rPr lang="ru-RU" sz="2200" dirty="0" smtClean="0"/>
              <a:t>;</a:t>
            </a:r>
          </a:p>
          <a:p>
            <a:pPr lvl="0"/>
            <a:r>
              <a:rPr lang="ru-RU" sz="2200" dirty="0" err="1" smtClean="0"/>
              <a:t>с</a:t>
            </a:r>
            <a:r>
              <a:rPr lang="en-US" sz="2200" dirty="0" err="1" smtClean="0"/>
              <a:t>вободный</a:t>
            </a:r>
            <a:r>
              <a:rPr lang="en-US" sz="2200" dirty="0" smtClean="0"/>
              <a:t> </a:t>
            </a:r>
            <a:r>
              <a:rPr lang="en-US" sz="2200" dirty="0" err="1" smtClean="0"/>
              <a:t>выбор</a:t>
            </a:r>
            <a:r>
              <a:rPr lang="en-US" sz="2200" dirty="0" smtClean="0"/>
              <a:t> </a:t>
            </a:r>
            <a:r>
              <a:rPr lang="en-US" sz="2200" dirty="0" err="1" smtClean="0"/>
              <a:t>личных</a:t>
            </a:r>
            <a:r>
              <a:rPr lang="en-US" sz="2200" dirty="0" smtClean="0"/>
              <a:t> </a:t>
            </a:r>
            <a:r>
              <a:rPr lang="en-US" sz="2200" dirty="0" err="1" smtClean="0"/>
              <a:t>решений</a:t>
            </a:r>
            <a:r>
              <a:rPr lang="en-US" sz="2200" dirty="0" smtClean="0"/>
              <a:t> </a:t>
            </a:r>
            <a:r>
              <a:rPr lang="ru-RU" sz="2200" dirty="0" smtClean="0"/>
              <a:t>;</a:t>
            </a:r>
          </a:p>
          <a:p>
            <a:pPr lvl="0"/>
            <a:r>
              <a:rPr lang="ru-RU" sz="2200" dirty="0" err="1" smtClean="0"/>
              <a:t>о</a:t>
            </a:r>
            <a:r>
              <a:rPr lang="en-US" sz="2200" dirty="0" err="1" smtClean="0"/>
              <a:t>бязательная</a:t>
            </a:r>
            <a:r>
              <a:rPr lang="en-US" sz="2200" dirty="0" smtClean="0"/>
              <a:t> </a:t>
            </a:r>
            <a:r>
              <a:rPr lang="en-US" sz="2200" dirty="0" err="1" smtClean="0"/>
              <a:t>активность</a:t>
            </a:r>
            <a:r>
              <a:rPr lang="en-US" sz="2200" dirty="0" smtClean="0"/>
              <a:t> </a:t>
            </a:r>
            <a:r>
              <a:rPr lang="en-US" sz="2200" dirty="0" err="1" smtClean="0"/>
              <a:t>учащихся</a:t>
            </a:r>
            <a:r>
              <a:rPr lang="ru-RU" sz="2200" dirty="0" smtClean="0"/>
              <a:t>;</a:t>
            </a:r>
            <a:r>
              <a:rPr lang="en-US" sz="2200" dirty="0" smtClean="0"/>
              <a:t> </a:t>
            </a:r>
            <a:endParaRPr lang="ru-RU" sz="2200" dirty="0" smtClean="0"/>
          </a:p>
          <a:p>
            <a:pPr lvl="0"/>
            <a:r>
              <a:rPr lang="ru-RU" sz="2200" dirty="0" smtClean="0"/>
              <a:t>получение знаний через прямой опыт обучаемых; </a:t>
            </a:r>
          </a:p>
          <a:p>
            <a:pPr lvl="0"/>
            <a:r>
              <a:rPr lang="ru-RU" sz="2200" dirty="0" smtClean="0"/>
              <a:t>использование социального моделирования, т.е. проигрывания ситуаций, возникающих в группе.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rgbClr val="0070C0"/>
                </a:solidFill>
              </a:rPr>
              <a:t>Для создания условий, способствующих активному вниманию необходимо: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2400" dirty="0" smtClean="0"/>
          </a:p>
          <a:p>
            <a:pPr lvl="0"/>
            <a:r>
              <a:rPr lang="en-US" sz="2800" dirty="0" err="1" smtClean="0"/>
              <a:t>инструктирующая</a:t>
            </a:r>
            <a:r>
              <a:rPr lang="en-US" sz="2800" dirty="0" smtClean="0"/>
              <a:t> </a:t>
            </a:r>
            <a:r>
              <a:rPr lang="ru-RU" sz="2800" dirty="0" smtClean="0"/>
              <a:t>;</a:t>
            </a:r>
          </a:p>
          <a:p>
            <a:pPr lvl="0"/>
            <a:r>
              <a:rPr lang="en-US" sz="2800" dirty="0" err="1" smtClean="0"/>
              <a:t>оценочная</a:t>
            </a:r>
            <a:r>
              <a:rPr lang="en-US" sz="2800" dirty="0" smtClean="0"/>
              <a:t> 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т</a:t>
            </a:r>
            <a:r>
              <a:rPr lang="en-US" sz="2800" dirty="0" err="1" smtClean="0"/>
              <a:t>ренерская</a:t>
            </a:r>
            <a:r>
              <a:rPr lang="ru-RU" sz="2800" dirty="0" smtClean="0"/>
              <a:t>;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pPr lvl="0"/>
            <a:r>
              <a:rPr lang="ru-RU" sz="2800" dirty="0" smtClean="0"/>
              <a:t>р</a:t>
            </a:r>
            <a:r>
              <a:rPr lang="en-US" sz="2800" dirty="0" err="1" smtClean="0"/>
              <a:t>уководящая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solidFill>
                  <a:srgbClr val="0070C0"/>
                </a:solidFill>
              </a:rPr>
              <a:t/>
            </a:r>
            <a:br>
              <a:rPr lang="ru-RU" sz="3200" u="sng" dirty="0" smtClean="0">
                <a:solidFill>
                  <a:srgbClr val="0070C0"/>
                </a:solidFill>
              </a:rPr>
            </a:br>
            <a:r>
              <a:rPr lang="ru-RU" sz="3200" u="sng" dirty="0" smtClean="0">
                <a:solidFill>
                  <a:srgbClr val="0070C0"/>
                </a:solidFill>
              </a:rPr>
              <a:t>Функция учителя в интерактивных играх: 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опора на психологические особенности учащихся «эмоциональность, значимость собственных чувств и ощущений для ориентации в мире»;</a:t>
            </a:r>
          </a:p>
          <a:p>
            <a:r>
              <a:rPr lang="ru-RU" sz="2400" dirty="0" smtClean="0"/>
              <a:t>непрерывное расширение диапазона чувств ребёнка;</a:t>
            </a:r>
          </a:p>
          <a:p>
            <a:r>
              <a:rPr lang="ru-RU" sz="2400" dirty="0" smtClean="0"/>
              <a:t>создание и поддержание атмосферы творчества на занятиях;</a:t>
            </a:r>
          </a:p>
          <a:p>
            <a:r>
              <a:rPr lang="ru-RU" sz="2400" dirty="0" smtClean="0"/>
              <a:t>реализация потребности ребёнка в развитии.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u="sng" dirty="0" err="1" smtClean="0">
                <a:solidFill>
                  <a:srgbClr val="0070C0"/>
                </a:solidFill>
              </a:rPr>
              <a:t>Основными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принципами</a:t>
            </a:r>
            <a:r>
              <a:rPr lang="en-US" sz="3600" u="sng" dirty="0" smtClean="0">
                <a:solidFill>
                  <a:srgbClr val="0070C0"/>
                </a:solidFill>
              </a:rPr>
              <a:t> </a:t>
            </a:r>
            <a:r>
              <a:rPr lang="en-US" sz="3600" u="sng" dirty="0" err="1" smtClean="0">
                <a:solidFill>
                  <a:srgbClr val="0070C0"/>
                </a:solidFill>
              </a:rPr>
              <a:t>является</a:t>
            </a:r>
            <a:r>
              <a:rPr lang="en-US" sz="3600" u="sng" dirty="0" smtClean="0">
                <a:solidFill>
                  <a:srgbClr val="0070C0"/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227</TotalTime>
  <Words>779</Words>
  <Application>Microsoft Office PowerPoint</Application>
  <PresentationFormat>Экран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Использование интерактивных игр в воспитании и обучении детей младшего школьного возраста. </vt:lpstr>
      <vt:lpstr>«Учитель и ученик растут вместе» Конфуций </vt:lpstr>
      <vt:lpstr>Игры помогут детям учиться: </vt:lpstr>
      <vt:lpstr> Игра выполняет следующие функции: </vt:lpstr>
      <vt:lpstr>Слайд 5</vt:lpstr>
      <vt:lpstr>Слайд 6</vt:lpstr>
      <vt:lpstr>  Для создания условий, способствующих активному вниманию необходимо:  </vt:lpstr>
      <vt:lpstr> Функция учителя в интерактивных играх:  </vt:lpstr>
      <vt:lpstr>Основными принципами является:  </vt:lpstr>
      <vt:lpstr>Игре присущи такие черты: </vt:lpstr>
      <vt:lpstr>В структуру игры входят:  </vt:lpstr>
      <vt:lpstr>Средство реализации.  </vt:lpstr>
      <vt:lpstr> Развивающие цели интерактивных игр: </vt:lpstr>
      <vt:lpstr> Игровое обучение имеет глубокие исторические корни.  </vt:lpstr>
      <vt:lpstr>Основное отличие интерактивных упражнений и заданий от обычных в том, что они направлены не только и не столько на закрепление уже изученного материала, сколько на изучение нового. Современная педагогика богата целым арсеналом интерактивных подходов, среди которых можно выделить следующие:</vt:lpstr>
      <vt:lpstr>Интерактивный метод</vt:lpstr>
      <vt:lpstr>Интерактивный метод  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интерактивных игр в воспитании и обучении детей младшего школьного возраста.</dc:title>
  <dc:creator>ира</dc:creator>
  <cp:lastModifiedBy>ира</cp:lastModifiedBy>
  <cp:revision>26</cp:revision>
  <dcterms:created xsi:type="dcterms:W3CDTF">2010-03-28T18:08:29Z</dcterms:created>
  <dcterms:modified xsi:type="dcterms:W3CDTF">2010-03-29T16:36:36Z</dcterms:modified>
</cp:coreProperties>
</file>